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0" r:id="rId1"/>
  </p:sldMasterIdLst>
  <p:notesMasterIdLst>
    <p:notesMasterId r:id="rId29"/>
  </p:notesMasterIdLst>
  <p:sldIdLst>
    <p:sldId id="256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81" r:id="rId10"/>
    <p:sldId id="28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3" r:id="rId24"/>
    <p:sldId id="277" r:id="rId25"/>
    <p:sldId id="278" r:id="rId26"/>
    <p:sldId id="279" r:id="rId27"/>
    <p:sldId id="280" r:id="rId28"/>
  </p:sldIdLst>
  <p:sldSz cx="9144000" cy="5143500" type="screen16x9"/>
  <p:notesSz cx="6858000" cy="9144000"/>
  <p:embeddedFontLst>
    <p:embeddedFont>
      <p:font typeface="Play" pitchFamily="2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6AFBFD-F47D-4E29-A8F8-E635587CCCB6}">
  <a:tblStyle styleId="{226AFBFD-F47D-4E29-A8F8-E635587CCC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137" d="100"/>
          <a:sy n="137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h1171bfd9aa87089_7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" name="Google Shape;20;h1171bfd9aa87089_7_35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h1171bfd9aa87089_7_35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h1171bfd9aa87089_7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" name="Google Shape;36;h1171bfd9aa87089_7_8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h1171bfd9aa87089_7_8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h1171bfd9aa87089_7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h1171bfd9aa87089_7_37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h1171bfd9aa87089_7_37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1171bfd9aa87089_7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h1171bfd9aa87089_7_12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h1171bfd9aa87089_7_12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1171bfd9aa87089_7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h1171bfd9aa87089_7_14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h1171bfd9aa87089_7_14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h1171bfd9aa87089_7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h1171bfd9aa87089_7_16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h1171bfd9aa87089_7_16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1171bfd9aa87089_6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h1171bfd9aa87089_6_9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h1171bfd9aa87089_6_9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1171bfd9aa87089_7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Google Shape;136;h1171bfd9aa87089_7_39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h1171bfd9aa87089_7_39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h1171bfd9aa87089_7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h1171bfd9aa87089_7_23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h1171bfd9aa87089_7_23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>
          <a:extLst>
            <a:ext uri="{FF2B5EF4-FFF2-40B4-BE49-F238E27FC236}">
              <a16:creationId xmlns:a16="http://schemas.microsoft.com/office/drawing/2014/main" id="{9C7945AE-EDDC-3113-ED07-9AF21A7D1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h1171bfd9aa87089_7_230:notes">
            <a:extLst>
              <a:ext uri="{FF2B5EF4-FFF2-40B4-BE49-F238E27FC236}">
                <a16:creationId xmlns:a16="http://schemas.microsoft.com/office/drawing/2014/main" id="{D25D2914-D286-2F9A-59F8-931961119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h1171bfd9aa87089_7_230:notes">
            <a:extLst>
              <a:ext uri="{FF2B5EF4-FFF2-40B4-BE49-F238E27FC236}">
                <a16:creationId xmlns:a16="http://schemas.microsoft.com/office/drawing/2014/main" id="{F8BADA09-A599-DF96-B413-0A74578259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h1171bfd9aa87089_7_230:notes">
            <a:extLst>
              <a:ext uri="{FF2B5EF4-FFF2-40B4-BE49-F238E27FC236}">
                <a16:creationId xmlns:a16="http://schemas.microsoft.com/office/drawing/2014/main" id="{457A286A-8CD7-2073-A820-4B45FD9711C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261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h1171bfd9aa87089_7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h1171bfd9aa87089_7_47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h1171bfd9aa87089_7_47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h1171bfd9aa87089_7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h1171bfd9aa87089_7_4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h1171bfd9aa87089_7_4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h1171bfd9aa87089_7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h1171bfd9aa87089_7_29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h1171bfd9aa87089_7_29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h1171bfd9aa87089_7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Google Shape;211;h1171bfd9aa87089_7_30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h1171bfd9aa87089_7_30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h1171bfd9aa87089_7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h1171bfd9aa87089_7_33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h1171bfd9aa87089_7_33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1171bfd9aa87089_7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h1171bfd9aa87089_7_26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h1171bfd9aa87089_7_26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h1171bfd9aa87089_6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h1171bfd9aa87089_6_2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h1171bfd9aa87089_6_2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h1171bfd9aa87089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4" name="Google Shape;274;h1171bfd9aa87089_6_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h1171bfd9aa87089_6_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h1171bfd9aa87089_6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4" name="Google Shape;294;h1171bfd9aa87089_6_4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h1171bfd9aa87089_6_4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h1171bfd9aa87089_6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9" name="Google Shape;309;h1171bfd9aa87089_6_6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h1171bfd9aa87089_6_6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h1171bfd9aa87089_6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4" name="Google Shape;324;h1171bfd9aa87089_6_8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h1171bfd9aa87089_6_8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h1171bfd9aa87089_6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8" name="Google Shape;338;h1171bfd9aa87089_6_13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h1171bfd9aa87089_6_13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>
          <a:extLst>
            <a:ext uri="{FF2B5EF4-FFF2-40B4-BE49-F238E27FC236}">
              <a16:creationId xmlns:a16="http://schemas.microsoft.com/office/drawing/2014/main" id="{41AAFBDA-31BC-80D5-EFB6-85B95174E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h1171bfd9aa87089_6_139:notes">
            <a:extLst>
              <a:ext uri="{FF2B5EF4-FFF2-40B4-BE49-F238E27FC236}">
                <a16:creationId xmlns:a16="http://schemas.microsoft.com/office/drawing/2014/main" id="{2EA15F9C-390F-6FA1-33B1-462E7F1F7F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8" name="Google Shape;338;h1171bfd9aa87089_6_139:notes">
            <a:extLst>
              <a:ext uri="{FF2B5EF4-FFF2-40B4-BE49-F238E27FC236}">
                <a16:creationId xmlns:a16="http://schemas.microsoft.com/office/drawing/2014/main" id="{91F03761-CA35-99AA-7DC9-79E068F7F9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h1171bfd9aa87089_6_139:notes">
            <a:extLst>
              <a:ext uri="{FF2B5EF4-FFF2-40B4-BE49-F238E27FC236}">
                <a16:creationId xmlns:a16="http://schemas.microsoft.com/office/drawing/2014/main" id="{0D2BACF7-1C52-8C7E-F4CD-F4E637F05DC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95652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2" name="Google Shape;352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h1171bfd9aa87089_7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6" name="Google Shape;366;h1171bfd9aa87089_7_43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h1171bfd9aa87089_7_43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h1171bfd9aa87089_6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8" name="Google Shape;378;h1171bfd9aa87089_6_15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h1171bfd9aa87089_6_15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h1171bfd9aa87089_7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5" name="Google Shape;395;h1171bfd9aa87089_7_45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h1171bfd9aa87089_7_45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">
  <p:cSld name="MASTER">
    <p:bg>
      <p:bgPr>
        <a:solidFill>
          <a:srgbClr val="0B111C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2;p3"/>
          <p:cNvCxnSpPr/>
          <p:nvPr/>
        </p:nvCxnSpPr>
        <p:spPr>
          <a:xfrm>
            <a:off x="0" y="0"/>
            <a:ext cx="2263200" cy="0"/>
          </a:xfrm>
          <a:prstGeom prst="straightConnector1">
            <a:avLst/>
          </a:prstGeom>
          <a:noFill/>
          <a:ln w="2190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" name="Google Shape;13;p3"/>
          <p:cNvCxnSpPr/>
          <p:nvPr/>
        </p:nvCxnSpPr>
        <p:spPr>
          <a:xfrm>
            <a:off x="7029450" y="0"/>
            <a:ext cx="2112300" cy="0"/>
          </a:xfrm>
          <a:prstGeom prst="straightConnector1">
            <a:avLst/>
          </a:prstGeom>
          <a:noFill/>
          <a:ln w="2190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Google Shape;14;p3"/>
          <p:cNvSpPr/>
          <p:nvPr/>
        </p:nvSpPr>
        <p:spPr>
          <a:xfrm>
            <a:off x="0" y="4992624"/>
            <a:ext cx="233100" cy="150900"/>
          </a:xfrm>
          <a:prstGeom prst="rect">
            <a:avLst/>
          </a:prstGeom>
          <a:solidFill>
            <a:srgbClr val="F43F5E"/>
          </a:solidFill>
          <a:ln w="9525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8908542" y="4992624"/>
            <a:ext cx="233100" cy="150900"/>
          </a:xfrm>
          <a:prstGeom prst="rect">
            <a:avLst/>
          </a:prstGeom>
          <a:solidFill>
            <a:srgbClr val="3B82F6"/>
          </a:solidFill>
          <a:ln w="9525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288036" y="4855464"/>
            <a:ext cx="1645800" cy="1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00"/>
              <a:buFont typeface="Arial"/>
              <a:buNone/>
            </a:pPr>
            <a:r>
              <a:rPr lang="en-US"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Robot Sumo Simulation</a:t>
            </a:r>
            <a:endParaRPr sz="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93074" y="4834890"/>
            <a:ext cx="205800" cy="1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138" y="6"/>
            <a:ext cx="9143700" cy="5143500"/>
          </a:xfrm>
          <a:prstGeom prst="rect">
            <a:avLst/>
          </a:prstGeom>
          <a:solidFill>
            <a:srgbClr val="0B111C"/>
          </a:solidFill>
          <a:ln w="9525" cap="flat" cmpd="sng">
            <a:solidFill>
              <a:srgbClr val="0B11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" name="Google Shape;24;p4"/>
          <p:cNvCxnSpPr/>
          <p:nvPr/>
        </p:nvCxnSpPr>
        <p:spPr>
          <a:xfrm>
            <a:off x="0" y="0"/>
            <a:ext cx="2263200" cy="0"/>
          </a:xfrm>
          <a:prstGeom prst="straightConnector1">
            <a:avLst/>
          </a:prstGeom>
          <a:noFill/>
          <a:ln w="2190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" name="Google Shape;25;p4"/>
          <p:cNvCxnSpPr/>
          <p:nvPr/>
        </p:nvCxnSpPr>
        <p:spPr>
          <a:xfrm>
            <a:off x="7029450" y="0"/>
            <a:ext cx="2112300" cy="0"/>
          </a:xfrm>
          <a:prstGeom prst="straightConnector1">
            <a:avLst/>
          </a:prstGeom>
          <a:noFill/>
          <a:ln w="2190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26;p4"/>
          <p:cNvSpPr/>
          <p:nvPr/>
        </p:nvSpPr>
        <p:spPr>
          <a:xfrm>
            <a:off x="1157102" y="399330"/>
            <a:ext cx="6256500" cy="9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300"/>
              <a:buFont typeface="Play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Robot Sumo </a:t>
            </a:r>
            <a:r>
              <a:rPr lang="en-US" sz="28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Simulation: </a:t>
            </a:r>
            <a:endParaRPr sz="2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300"/>
              <a:buFont typeface="Play"/>
              <a:buNone/>
            </a:pPr>
            <a:r>
              <a:rPr lang="en-US" sz="17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Training Robot Sumo Agents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445775" y="2307300"/>
            <a:ext cx="3717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9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</a:rPr>
              <a:t>Team: </a:t>
            </a:r>
            <a:r>
              <a:rPr lang="en-US" sz="1200">
                <a:solidFill>
                  <a:schemeClr val="lt1"/>
                </a:solidFill>
              </a:rPr>
              <a:t>Adebare Kofo-Abayomi</a:t>
            </a:r>
            <a:r>
              <a:rPr lang="en-US" sz="1200" b="1">
                <a:solidFill>
                  <a:schemeClr val="lt1"/>
                </a:solidFill>
              </a:rPr>
              <a:t>, </a:t>
            </a:r>
            <a:r>
              <a:rPr lang="en-US" sz="1200">
                <a:solidFill>
                  <a:schemeClr val="lt1"/>
                </a:solidFill>
              </a:rPr>
              <a:t>Avlynn Wade</a:t>
            </a:r>
            <a:r>
              <a:rPr lang="en-US" sz="1200" b="1">
                <a:solidFill>
                  <a:schemeClr val="lt1"/>
                </a:solidFill>
              </a:rPr>
              <a:t>, </a:t>
            </a:r>
            <a:r>
              <a:rPr lang="en-US" sz="1200">
                <a:solidFill>
                  <a:schemeClr val="lt1"/>
                </a:solidFill>
              </a:rPr>
              <a:t>Faysal Zaki</a:t>
            </a:r>
            <a:r>
              <a:rPr lang="en-US" sz="1200" b="1">
                <a:solidFill>
                  <a:schemeClr val="lt1"/>
                </a:solidFill>
              </a:rPr>
              <a:t>,</a:t>
            </a:r>
            <a:r>
              <a:rPr lang="en-US" sz="1200" b="1" i="0" u="none" strike="noStrike" cap="none">
                <a:solidFill>
                  <a:schemeClr val="lt1"/>
                </a:solidFill>
              </a:rPr>
              <a:t> </a:t>
            </a:r>
            <a:r>
              <a:rPr lang="en-US" sz="1200">
                <a:solidFill>
                  <a:schemeClr val="lt1"/>
                </a:solidFill>
              </a:rPr>
              <a:t>Joshua Oziel Fernández Alvarado</a:t>
            </a:r>
            <a:endParaRPr sz="1200" i="0" u="none" strike="noStrike" cap="none">
              <a:solidFill>
                <a:schemeClr val="lt1"/>
              </a:solidFill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445770" y="3006546"/>
            <a:ext cx="33603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" tIns="100" rIns="100" bIns="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E1EC"/>
              </a:buClr>
              <a:buSzPts val="8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Client &amp; Faculty Advisor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E1EC"/>
              </a:buClr>
              <a:buSzPts val="8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Department of Electrical Engineering and Computer Science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E1EC"/>
              </a:buClr>
              <a:buSzPts val="8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Dr. </a:t>
            </a:r>
            <a:r>
              <a:rPr lang="en-US" sz="1000">
                <a:solidFill>
                  <a:schemeClr val="lt1"/>
                </a:solidFill>
              </a:rPr>
              <a:t>Hanks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5375" y="1702549"/>
            <a:ext cx="3977700" cy="2854769"/>
          </a:xfrm>
          <a:prstGeom prst="rect">
            <a:avLst/>
          </a:prstGeom>
          <a:noFill/>
          <a:ln w="28575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30" name="Google Shape;30;p4"/>
          <p:cNvCxnSpPr/>
          <p:nvPr/>
        </p:nvCxnSpPr>
        <p:spPr>
          <a:xfrm>
            <a:off x="1157100" y="910775"/>
            <a:ext cx="1363500" cy="450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4"/>
          <p:cNvCxnSpPr/>
          <p:nvPr/>
        </p:nvCxnSpPr>
        <p:spPr>
          <a:xfrm rot="10800000" flipH="1">
            <a:off x="2560950" y="909875"/>
            <a:ext cx="2361300" cy="630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2" name="Google Shape;32;p4" title="RS_Logo_Fina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300" y="296175"/>
            <a:ext cx="1007050" cy="1007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/>
          <p:nvPr/>
        </p:nvSpPr>
        <p:spPr>
          <a:xfrm>
            <a:off x="445775" y="1702538"/>
            <a:ext cx="3588000" cy="3567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 w="28575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Milestone 1: Presentation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41;p5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42;p5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Reminder: Primary Milestone 1 Tasks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45;p5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" name="Google Shape;46;p5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" name="Google Shape;47;p5"/>
          <p:cNvSpPr txBox="1"/>
          <p:nvPr/>
        </p:nvSpPr>
        <p:spPr>
          <a:xfrm>
            <a:off x="377200" y="1520838"/>
            <a:ext cx="814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Create Engine Demos (Unity, Pygame, Godot)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372880" y="2541659"/>
            <a:ext cx="77553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Research the RL APIs (Gymnasium, VMAS,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PettingZoo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MOMAland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Resolve AI Panther Access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Select Communication Tools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Select RL approach (single-agent approach for baseline)</a:t>
            </a:r>
          </a:p>
        </p:txBody>
      </p:sp>
      <p:sp>
        <p:nvSpPr>
          <p:cNvPr id="49" name="Google Shape;49;p5"/>
          <p:cNvSpPr txBox="1"/>
          <p:nvPr/>
        </p:nvSpPr>
        <p:spPr>
          <a:xfrm>
            <a:off x="372880" y="4164525"/>
            <a:ext cx="775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Requirements, Test, and Design documents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390900" y="1124750"/>
            <a:ext cx="26559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1. Compare Outlined Tools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390900" y="2124615"/>
            <a:ext cx="3335100" cy="3567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 w="28575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2. Resolve Technical Challenges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390900" y="3779249"/>
            <a:ext cx="22851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3. Create Documents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" name="Google Shape;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6263" y="886300"/>
            <a:ext cx="1111475" cy="11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6"/>
          <p:cNvSpPr/>
          <p:nvPr/>
        </p:nvSpPr>
        <p:spPr>
          <a:xfrm>
            <a:off x="1695450" y="2108550"/>
            <a:ext cx="575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2500" b="1">
                <a:solidFill>
                  <a:srgbClr val="F8FAFC"/>
                </a:solidFill>
              </a:rPr>
              <a:t>Compare Outlined Tools: </a:t>
            </a:r>
            <a:endParaRPr sz="2500" b="1">
              <a:solidFill>
                <a:srgbClr val="F8FAFC"/>
              </a:solidFill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2500" b="1">
                <a:solidFill>
                  <a:srgbClr val="F8FAFC"/>
                </a:solidFill>
              </a:rPr>
              <a:t>Engine Demos</a:t>
            </a:r>
            <a:endParaRPr sz="2500"/>
          </a:p>
        </p:txBody>
      </p:sp>
      <p:sp>
        <p:nvSpPr>
          <p:cNvPr id="62" name="Google Shape;62;p6"/>
          <p:cNvSpPr/>
          <p:nvPr/>
        </p:nvSpPr>
        <p:spPr>
          <a:xfrm>
            <a:off x="3457575" y="3171825"/>
            <a:ext cx="1000200" cy="381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4457700" y="3171825"/>
            <a:ext cx="1238400" cy="381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112750" y="116925"/>
            <a:ext cx="561300" cy="525300"/>
          </a:xfrm>
          <a:prstGeom prst="ellipse">
            <a:avLst/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/>
              <a:t>1</a:t>
            </a:r>
            <a:endParaRPr sz="19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7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7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Engine Demos: Godot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7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7" name="Google Shape;77;p7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godot-demo.mp4">
            <a:hlinkClick r:id="" action="ppaction://media"/>
            <a:extLst>
              <a:ext uri="{FF2B5EF4-FFF2-40B4-BE49-F238E27FC236}">
                <a16:creationId xmlns:a16="http://schemas.microsoft.com/office/drawing/2014/main" id="{13EE5358-A1CF-C690-6031-33CACEF31B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25717" y="951809"/>
            <a:ext cx="5766746" cy="36083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8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8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87" name="Google Shape;87;p8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8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8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Engine Demos: Pygame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8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1" name="Google Shape;91;p8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pygame-demo.mp4">
            <a:hlinkClick r:id="" action="ppaction://media"/>
            <a:extLst>
              <a:ext uri="{FF2B5EF4-FFF2-40B4-BE49-F238E27FC236}">
                <a16:creationId xmlns:a16="http://schemas.microsoft.com/office/drawing/2014/main" id="{25565800-C65B-606B-74B3-654686FA77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8697" y="881483"/>
            <a:ext cx="6000785" cy="3749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9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101" name="Google Shape;101;p9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Engine Demos: Unity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" name="Google Shape;104;p9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5" name="Google Shape;105;p9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sumolol.mp4">
            <a:hlinkClick r:id="" action="ppaction://media"/>
            <a:extLst>
              <a:ext uri="{FF2B5EF4-FFF2-40B4-BE49-F238E27FC236}">
                <a16:creationId xmlns:a16="http://schemas.microsoft.com/office/drawing/2014/main" id="{BCBFA80D-DFDC-5F3F-1E12-88C7952ADF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3335" y="997768"/>
            <a:ext cx="6251510" cy="3516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0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0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115" name="Google Shape;115;p10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0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"/>
          <p:cNvSpPr/>
          <p:nvPr/>
        </p:nvSpPr>
        <p:spPr>
          <a:xfrm>
            <a:off x="457200" y="1104825"/>
            <a:ext cx="2590800" cy="57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0"/>
          <p:cNvSpPr/>
          <p:nvPr/>
        </p:nvSpPr>
        <p:spPr>
          <a:xfrm>
            <a:off x="457200" y="1333425"/>
            <a:ext cx="25908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650"/>
              <a:buFont typeface="Arial"/>
              <a:buNone/>
            </a:pPr>
            <a:r>
              <a:rPr lang="en-US" sz="1650" b="1">
                <a:solidFill>
                  <a:srgbClr val="F8FAFC"/>
                </a:solidFill>
              </a:rPr>
              <a:t>Pygame</a:t>
            </a:r>
            <a:endParaRPr/>
          </a:p>
        </p:txBody>
      </p:sp>
      <p:sp>
        <p:nvSpPr>
          <p:cNvPr id="119" name="Google Shape;119;p10"/>
          <p:cNvSpPr/>
          <p:nvPr/>
        </p:nvSpPr>
        <p:spPr>
          <a:xfrm>
            <a:off x="457200" y="1823963"/>
            <a:ext cx="25908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Simple and easy to code with.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Version dependencies.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No 3D support.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Limited physics integration.</a:t>
            </a:r>
            <a:endParaRPr sz="1275">
              <a:solidFill>
                <a:schemeClr val="lt1"/>
              </a:solidFill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3276600" y="1104825"/>
            <a:ext cx="2590800" cy="57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"/>
          <p:cNvSpPr/>
          <p:nvPr/>
        </p:nvSpPr>
        <p:spPr>
          <a:xfrm>
            <a:off x="3276600" y="1333425"/>
            <a:ext cx="25908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650"/>
              <a:buFont typeface="Arial"/>
              <a:buNone/>
            </a:pPr>
            <a:r>
              <a:rPr lang="en-US" sz="1650" b="1">
                <a:solidFill>
                  <a:srgbClr val="F8FAFC"/>
                </a:solidFill>
              </a:rPr>
              <a:t>Unity</a:t>
            </a:r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3276600" y="1821425"/>
            <a:ext cx="25908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Integrated physics in 2D and 3D.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Strong and robust engine.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Lack of developer experience.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Heavy engine slow for debugging.</a:t>
            </a:r>
            <a:endParaRPr sz="1275">
              <a:solidFill>
                <a:schemeClr val="lt1"/>
              </a:solidFill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6096000" y="1104825"/>
            <a:ext cx="2590800" cy="573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0"/>
          <p:cNvSpPr/>
          <p:nvPr/>
        </p:nvSpPr>
        <p:spPr>
          <a:xfrm>
            <a:off x="6096000" y="1333425"/>
            <a:ext cx="25908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650"/>
              <a:buFont typeface="Arial"/>
              <a:buNone/>
            </a:pPr>
            <a:r>
              <a:rPr lang="en-US" sz="1650" b="1">
                <a:solidFill>
                  <a:srgbClr val="F8FAFC"/>
                </a:solidFill>
              </a:rPr>
              <a:t>Godot</a:t>
            </a:r>
            <a:endParaRPr/>
          </a:p>
        </p:txBody>
      </p:sp>
      <p:sp>
        <p:nvSpPr>
          <p:cNvPr id="125" name="Google Shape;125;p10"/>
          <p:cNvSpPr/>
          <p:nvPr/>
        </p:nvSpPr>
        <p:spPr>
          <a:xfrm>
            <a:off x="6096000" y="1819200"/>
            <a:ext cx="25908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Integrated physics in 2D and 3D.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Lightweight and open source.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Integrated Vehicle classes.</a:t>
            </a:r>
            <a:endParaRPr sz="1275">
              <a:solidFill>
                <a:schemeClr val="lt1"/>
              </a:solidFill>
            </a:endParaRPr>
          </a:p>
          <a:p>
            <a:pPr marL="457200" marR="0" lvl="0" indent="-30956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75"/>
              <a:buChar char="●"/>
            </a:pPr>
            <a:r>
              <a:rPr lang="en-US" sz="1275">
                <a:solidFill>
                  <a:schemeClr val="lt1"/>
                </a:solidFill>
              </a:rPr>
              <a:t>Needs external Python integration.</a:t>
            </a:r>
            <a:endParaRPr sz="1275">
              <a:solidFill>
                <a:schemeClr val="lt1"/>
              </a:solidFill>
            </a:endParaRPr>
          </a:p>
        </p:txBody>
      </p:sp>
      <p:sp>
        <p:nvSpPr>
          <p:cNvPr id="126" name="Google Shape;126;p10"/>
          <p:cNvSpPr/>
          <p:nvPr/>
        </p:nvSpPr>
        <p:spPr>
          <a:xfrm>
            <a:off x="457200" y="44481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27" name="Google Shape;127;p10"/>
          <p:cNvSpPr/>
          <p:nvPr/>
        </p:nvSpPr>
        <p:spPr>
          <a:xfrm>
            <a:off x="6153150" y="679747"/>
            <a:ext cx="24765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3F5E"/>
              </a:buClr>
              <a:buSzPts val="1725"/>
              <a:buFont typeface="Arial"/>
              <a:buNone/>
            </a:pPr>
            <a:r>
              <a:rPr lang="en-US" sz="1725" b="1">
                <a:solidFill>
                  <a:srgbClr val="F43F5E"/>
                </a:solidFill>
              </a:rPr>
              <a:t>Overall Choice: Godot</a:t>
            </a:r>
            <a:endParaRPr/>
          </a:p>
        </p:txBody>
      </p:sp>
      <p:pic>
        <p:nvPicPr>
          <p:cNvPr id="128" name="Google Shape;12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7825" y="3200250"/>
            <a:ext cx="1487150" cy="148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225" y="2495463"/>
            <a:ext cx="2699113" cy="269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6600" y="3301322"/>
            <a:ext cx="2699126" cy="151825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0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Engine Demos: Comparison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" name="Google Shape;132;p10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p10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1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6263" y="886300"/>
            <a:ext cx="1111475" cy="11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1"/>
          <p:cNvSpPr/>
          <p:nvPr/>
        </p:nvSpPr>
        <p:spPr>
          <a:xfrm>
            <a:off x="1695450" y="2108550"/>
            <a:ext cx="575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2500" b="1" dirty="0">
                <a:solidFill>
                  <a:srgbClr val="F8FAFC"/>
                </a:solidFill>
              </a:rPr>
              <a:t>Resolve Technical Challenges:</a:t>
            </a:r>
            <a:endParaRPr sz="2500" b="1" dirty="0">
              <a:solidFill>
                <a:srgbClr val="F8FAFC"/>
              </a:solidFill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2500" b="1" dirty="0">
                <a:solidFill>
                  <a:srgbClr val="F8FAFC"/>
                </a:solidFill>
              </a:rPr>
              <a:t>RL APIs, AI Panther, RL Approaches</a:t>
            </a:r>
            <a:endParaRPr sz="2500" dirty="0"/>
          </a:p>
        </p:txBody>
      </p:sp>
      <p:sp>
        <p:nvSpPr>
          <p:cNvPr id="143" name="Google Shape;143;p11"/>
          <p:cNvSpPr/>
          <p:nvPr/>
        </p:nvSpPr>
        <p:spPr>
          <a:xfrm>
            <a:off x="3457575" y="3171825"/>
            <a:ext cx="1000200" cy="381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1"/>
          <p:cNvSpPr/>
          <p:nvPr/>
        </p:nvSpPr>
        <p:spPr>
          <a:xfrm>
            <a:off x="4457700" y="3171825"/>
            <a:ext cx="1238400" cy="381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1"/>
          <p:cNvSpPr/>
          <p:nvPr/>
        </p:nvSpPr>
        <p:spPr>
          <a:xfrm>
            <a:off x="112750" y="116925"/>
            <a:ext cx="561300" cy="525300"/>
          </a:xfrm>
          <a:prstGeom prst="ellipse">
            <a:avLst/>
          </a:prstGeom>
          <a:solidFill>
            <a:srgbClr val="6D9EEB"/>
          </a:solidFill>
          <a:ln w="28575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/>
              <a:t>2</a:t>
            </a:r>
            <a:endParaRPr sz="19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2" name="Google Shape;152;p12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3" name="Google Shape;153;p12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4" name="Google Shape;154;p12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5" name="Google Shape;155;p12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6" name="Google Shape;156;p12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Resolve Technical Challenges: AI Panther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7" name="Google Shape;157;p12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8" name="Google Shape;158;p12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9" name="Google Shape;159;p12" title="Screenshot 2026-09-27 at 3.14.5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900" y="1026089"/>
            <a:ext cx="2976625" cy="3452900"/>
          </a:xfrm>
          <a:prstGeom prst="rect">
            <a:avLst/>
          </a:prstGeom>
          <a:noFill/>
          <a:ln w="190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0" name="Google Shape;160;p12"/>
          <p:cNvSpPr txBox="1"/>
          <p:nvPr/>
        </p:nvSpPr>
        <p:spPr>
          <a:xfrm>
            <a:off x="3699875" y="1428075"/>
            <a:ext cx="50064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23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team has requested AI Panther access with assistance from the faculty advisor. 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238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team attended an AI Panther workshop to learn more about using this selected tool.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1" name="Google Shape;161;p12"/>
          <p:cNvSpPr/>
          <p:nvPr/>
        </p:nvSpPr>
        <p:spPr>
          <a:xfrm>
            <a:off x="3699875" y="1026100"/>
            <a:ext cx="2316900" cy="356700"/>
          </a:xfrm>
          <a:prstGeom prst="roundRect">
            <a:avLst>
              <a:gd name="adj" fmla="val 16667"/>
            </a:avLst>
          </a:prstGeom>
          <a:solidFill>
            <a:srgbClr val="3B82F6"/>
          </a:solidFill>
          <a:ln w="2857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AI Panther Resource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150">
          <a:extLst>
            <a:ext uri="{FF2B5EF4-FFF2-40B4-BE49-F238E27FC236}">
              <a16:creationId xmlns:a16="http://schemas.microsoft.com/office/drawing/2014/main" id="{06299251-3281-BCE1-E6D6-8AB3C5E32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">
            <a:extLst>
              <a:ext uri="{FF2B5EF4-FFF2-40B4-BE49-F238E27FC236}">
                <a16:creationId xmlns:a16="http://schemas.microsoft.com/office/drawing/2014/main" id="{948CB3E2-2C20-3842-6604-11F679840284}"/>
              </a:ext>
            </a:extLst>
          </p:cNvPr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2" name="Google Shape;152;p12">
            <a:extLst>
              <a:ext uri="{FF2B5EF4-FFF2-40B4-BE49-F238E27FC236}">
                <a16:creationId xmlns:a16="http://schemas.microsoft.com/office/drawing/2014/main" id="{3015AD37-9AC8-11BF-961F-161E7EB03C08}"/>
              </a:ext>
            </a:extLst>
          </p:cNvPr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3" name="Google Shape;153;p12">
            <a:extLst>
              <a:ext uri="{FF2B5EF4-FFF2-40B4-BE49-F238E27FC236}">
                <a16:creationId xmlns:a16="http://schemas.microsoft.com/office/drawing/2014/main" id="{4C329355-E8A8-1DE1-2619-5FCEA5356C0F}"/>
              </a:ext>
            </a:extLst>
          </p:cNvPr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4" name="Google Shape;154;p12">
            <a:extLst>
              <a:ext uri="{FF2B5EF4-FFF2-40B4-BE49-F238E27FC236}">
                <a16:creationId xmlns:a16="http://schemas.microsoft.com/office/drawing/2014/main" id="{8903AC82-A911-265A-0147-0DFE54ED7B93}"/>
              </a:ext>
            </a:extLst>
          </p:cNvPr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5" name="Google Shape;155;p12">
            <a:extLst>
              <a:ext uri="{FF2B5EF4-FFF2-40B4-BE49-F238E27FC236}">
                <a16:creationId xmlns:a16="http://schemas.microsoft.com/office/drawing/2014/main" id="{4DAD0C25-6A94-5830-5ECD-B31CFA753EBC}"/>
              </a:ext>
            </a:extLst>
          </p:cNvPr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6" name="Google Shape;156;p12">
            <a:extLst>
              <a:ext uri="{FF2B5EF4-FFF2-40B4-BE49-F238E27FC236}">
                <a16:creationId xmlns:a16="http://schemas.microsoft.com/office/drawing/2014/main" id="{9B966C5D-FA8C-8ADE-E740-DF01CD20673A}"/>
              </a:ext>
            </a:extLst>
          </p:cNvPr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Resolve Technical Challenges: Communication Tools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7" name="Google Shape;157;p12">
            <a:extLst>
              <a:ext uri="{FF2B5EF4-FFF2-40B4-BE49-F238E27FC236}">
                <a16:creationId xmlns:a16="http://schemas.microsoft.com/office/drawing/2014/main" id="{CDD97490-17A2-4D19-DAA3-B71CCE869983}"/>
              </a:ext>
            </a:extLst>
          </p:cNvPr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8" name="Google Shape;158;p12">
            <a:extLst>
              <a:ext uri="{FF2B5EF4-FFF2-40B4-BE49-F238E27FC236}">
                <a16:creationId xmlns:a16="http://schemas.microsoft.com/office/drawing/2014/main" id="{597B16EA-8DCF-1FE6-A438-73A861F6DCC2}"/>
              </a:ext>
            </a:extLst>
          </p:cNvPr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94F78EF-D4E0-4EF3-D97A-C01900CD0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90" y="1152390"/>
            <a:ext cx="7772400" cy="32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5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3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3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170" name="Google Shape;170;p13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3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3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Resolve Technical Challenges: Research RL APIs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13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p13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75" name="Google Shape;175;p13"/>
          <p:cNvGraphicFramePr/>
          <p:nvPr/>
        </p:nvGraphicFramePr>
        <p:xfrm>
          <a:off x="625113" y="1509388"/>
          <a:ext cx="7893475" cy="2560200"/>
        </p:xfrm>
        <a:graphic>
          <a:graphicData uri="http://schemas.openxmlformats.org/drawingml/2006/table">
            <a:tbl>
              <a:tblPr>
                <a:noFill/>
                <a:tableStyleId>{226AFBFD-F47D-4E29-A8F8-E635587CCCB6}</a:tableStyleId>
              </a:tblPr>
              <a:tblGrid>
                <a:gridCol w="204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chemeClr val="lt1"/>
                          </a:solidFill>
                        </a:rPr>
                        <a:t>Gymnasium</a:t>
                      </a:r>
                      <a:endParaRPr sz="12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Python based single-agent RL environment, operates through reset() and step() functions.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Minimal API interface, well documented, good choice for single-agent baseline.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chemeClr val="lt1"/>
                          </a:solidFill>
                        </a:rPr>
                        <a:t>VMAS (Vectorized Multi-Agent Simulation)</a:t>
                      </a:r>
                      <a:endParaRPr sz="12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Fast 2D physic simulator, more like a physics engine. 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Only supports 2D, less suitable for 3D environments. 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chemeClr val="lt1"/>
                          </a:solidFill>
                        </a:rPr>
                        <a:t>PettingZoo</a:t>
                      </a:r>
                      <a:endParaRPr sz="12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Python based API for multi-agent reinforcement learning, similar to Gymnasium.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Strong fit for project. Can handle the proposed MARL requirements.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chemeClr val="lt1"/>
                          </a:solidFill>
                        </a:rPr>
                        <a:t>MOMAland</a:t>
                      </a:r>
                      <a:endParaRPr sz="12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Similar to PettingZoo, supports multiple objectives and separate rewards.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lt1"/>
                          </a:solidFill>
                        </a:rPr>
                        <a:t>May be useful for experimenting with different reward strategies. 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B82F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6" name="Google Shape;176;p13"/>
          <p:cNvSpPr/>
          <p:nvPr/>
        </p:nvSpPr>
        <p:spPr>
          <a:xfrm>
            <a:off x="625113" y="1073938"/>
            <a:ext cx="20112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RL API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2712375" y="1073938"/>
            <a:ext cx="30102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Description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5804188" y="1073938"/>
            <a:ext cx="27147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Suitability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179" name="Google Shape;179;p13"/>
          <p:cNvSpPr txBox="1"/>
          <p:nvPr/>
        </p:nvSpPr>
        <p:spPr>
          <a:xfrm>
            <a:off x="625125" y="4272750"/>
            <a:ext cx="8197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</a:rPr>
              <a:t>Note:</a:t>
            </a:r>
            <a:r>
              <a:rPr lang="en-US" sz="1300">
                <a:solidFill>
                  <a:schemeClr val="lt1"/>
                </a:solidFill>
              </a:rPr>
              <a:t> the single-agent approach was selected for baseline RL experimentation. Approaches for potential MARL applications will be evaluated if scope allows. 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511775" y="1509400"/>
            <a:ext cx="61200" cy="731400"/>
          </a:xfrm>
          <a:prstGeom prst="rect">
            <a:avLst/>
          </a:prstGeom>
          <a:solidFill>
            <a:srgbClr val="F59E0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3"/>
          <p:cNvSpPr/>
          <p:nvPr/>
        </p:nvSpPr>
        <p:spPr>
          <a:xfrm>
            <a:off x="511775" y="2789475"/>
            <a:ext cx="61200" cy="731400"/>
          </a:xfrm>
          <a:prstGeom prst="rect">
            <a:avLst/>
          </a:prstGeom>
          <a:solidFill>
            <a:srgbClr val="F59E0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4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6263" y="886300"/>
            <a:ext cx="1111475" cy="11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4"/>
          <p:cNvSpPr/>
          <p:nvPr/>
        </p:nvSpPr>
        <p:spPr>
          <a:xfrm>
            <a:off x="1695450" y="2108550"/>
            <a:ext cx="575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2500" b="1">
                <a:solidFill>
                  <a:srgbClr val="F8FAFC"/>
                </a:solidFill>
              </a:rPr>
              <a:t>Create Documents:</a:t>
            </a:r>
            <a:endParaRPr sz="2500" b="1">
              <a:solidFill>
                <a:srgbClr val="F8FAFC"/>
              </a:solidFill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2500" b="1">
                <a:solidFill>
                  <a:srgbClr val="F8FAFC"/>
                </a:solidFill>
              </a:rPr>
              <a:t>Requirements, Test, and Design</a:t>
            </a:r>
            <a:endParaRPr sz="2500"/>
          </a:p>
        </p:txBody>
      </p:sp>
      <p:sp>
        <p:nvSpPr>
          <p:cNvPr id="191" name="Google Shape;191;p14"/>
          <p:cNvSpPr/>
          <p:nvPr/>
        </p:nvSpPr>
        <p:spPr>
          <a:xfrm>
            <a:off x="3457575" y="3171825"/>
            <a:ext cx="1000200" cy="381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4"/>
          <p:cNvSpPr/>
          <p:nvPr/>
        </p:nvSpPr>
        <p:spPr>
          <a:xfrm>
            <a:off x="4457700" y="3171825"/>
            <a:ext cx="1238400" cy="381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4"/>
          <p:cNvSpPr/>
          <p:nvPr/>
        </p:nvSpPr>
        <p:spPr>
          <a:xfrm>
            <a:off x="112750" y="116925"/>
            <a:ext cx="561300" cy="525300"/>
          </a:xfrm>
          <a:prstGeom prst="ellipse">
            <a:avLst/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/>
              <a:t>3</a:t>
            </a:r>
            <a:endParaRPr sz="19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5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5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202" name="Google Shape;202;p15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5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5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Requirements Document: Interface Requirements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15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6" name="Google Shape;206;p15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7" name="Google Shape;207;p15"/>
          <p:cNvSpPr txBox="1"/>
          <p:nvPr/>
        </p:nvSpPr>
        <p:spPr>
          <a:xfrm>
            <a:off x="377200" y="1480200"/>
            <a:ext cx="8263800" cy="318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User Interfaces:</a:t>
            </a:r>
            <a:r>
              <a:rPr lang="en-US" dirty="0">
                <a:solidFill>
                  <a:schemeClr val="lt1"/>
                </a:solidFill>
              </a:rPr>
              <a:t> The system shall provide a configuration GUI interface that allows users to set robot design options, ring dimensions, and environmental effects before running a match.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endParaRPr lang="en-US" b="1"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Software Interfaces:</a:t>
            </a:r>
            <a:r>
              <a:rPr lang="en-US" dirty="0">
                <a:solidFill>
                  <a:schemeClr val="lt1"/>
                </a:solidFill>
              </a:rPr>
              <a:t> The system shall be built using Godot (version 4.7.2), obtained from the official Godot Engine distribution site.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endParaRPr lang="en-US" b="1"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Communication Interfaces: </a:t>
            </a:r>
            <a:r>
              <a:rPr lang="en-US" dirty="0">
                <a:solidFill>
                  <a:schemeClr val="lt1"/>
                </a:solidFill>
              </a:rPr>
              <a:t>The system shall submit RL training jobs to AI Panther via SSH access to its login node, and </a:t>
            </a:r>
            <a:r>
              <a:rPr lang="en-US" dirty="0" err="1">
                <a:solidFill>
                  <a:schemeClr val="lt1"/>
                </a:solidFill>
              </a:rPr>
              <a:t>Slurm</a:t>
            </a:r>
            <a:r>
              <a:rPr lang="en-US" dirty="0">
                <a:solidFill>
                  <a:schemeClr val="lt1"/>
                </a:solidFill>
              </a:rPr>
              <a:t> job submission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endParaRPr lang="en-US" b="1"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Hardware Interfaces: </a:t>
            </a:r>
            <a:r>
              <a:rPr lang="en-US" dirty="0">
                <a:solidFill>
                  <a:schemeClr val="lt1"/>
                </a:solidFill>
              </a:rPr>
              <a:t>The local visualization application shall be able to run on standard consumer/developer hardware (laptop or PC).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</p:txBody>
      </p:sp>
      <p:sp>
        <p:nvSpPr>
          <p:cNvPr id="208" name="Google Shape;208;p15"/>
          <p:cNvSpPr/>
          <p:nvPr/>
        </p:nvSpPr>
        <p:spPr>
          <a:xfrm>
            <a:off x="390900" y="1123500"/>
            <a:ext cx="36567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Example Interface Requirements: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6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6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217" name="Google Shape;217;p16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6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Requirements Document: Functional Requirements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0" name="Google Shape;220;p16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1" name="Google Shape;221;p16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2" name="Google Shape;222;p16"/>
          <p:cNvSpPr txBox="1"/>
          <p:nvPr/>
        </p:nvSpPr>
        <p:spPr>
          <a:xfrm>
            <a:off x="377200" y="1499375"/>
            <a:ext cx="8263800" cy="3600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endParaRPr lang="en-US" sz="1500" dirty="0">
              <a:solidFill>
                <a:schemeClr val="lt1"/>
              </a:solidFill>
            </a:endParaRP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Match Configuration:</a:t>
            </a:r>
            <a:r>
              <a:rPr lang="en-US" dirty="0">
                <a:solidFill>
                  <a:schemeClr val="lt1"/>
                </a:solidFill>
              </a:rPr>
              <a:t> The system shall allow the user to configure modular robot design parameters before running a match.</a:t>
            </a:r>
            <a:endParaRPr dirty="0">
              <a:solidFill>
                <a:schemeClr val="lt1"/>
              </a:solidFill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Single-Agent RL Training: </a:t>
            </a:r>
            <a:r>
              <a:rPr lang="en-US" dirty="0">
                <a:solidFill>
                  <a:schemeClr val="lt1"/>
                </a:solidFill>
              </a:rPr>
              <a:t>The system shall train a single agent using the Gymnasium API against an opponent.</a:t>
            </a:r>
            <a:endParaRPr dirty="0">
              <a:solidFill>
                <a:schemeClr val="lt1"/>
              </a:solidFill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Progressive Training:</a:t>
            </a:r>
            <a:r>
              <a:rPr lang="en-US" dirty="0">
                <a:solidFill>
                  <a:schemeClr val="lt1"/>
                </a:solidFill>
              </a:rPr>
              <a:t> The system shall support self-training by allowing an agent to compete against a previously trained version of itself (self-play).</a:t>
            </a:r>
            <a:endParaRPr dirty="0">
              <a:solidFill>
                <a:schemeClr val="lt1"/>
              </a:solidFill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Direct User Participation: </a:t>
            </a:r>
            <a:r>
              <a:rPr lang="en-US" dirty="0">
                <a:solidFill>
                  <a:schemeClr val="lt1"/>
                </a:solidFill>
              </a:rPr>
              <a:t>The system shall allow a user-controlled robot to compete against a trained agent or a hardcoded opponent.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</p:txBody>
      </p:sp>
      <p:sp>
        <p:nvSpPr>
          <p:cNvPr id="223" name="Google Shape;223;p16"/>
          <p:cNvSpPr/>
          <p:nvPr/>
        </p:nvSpPr>
        <p:spPr>
          <a:xfrm>
            <a:off x="377200" y="1142675"/>
            <a:ext cx="3656700" cy="356700"/>
          </a:xfrm>
          <a:prstGeom prst="roundRect">
            <a:avLst>
              <a:gd name="adj" fmla="val 16667"/>
            </a:avLst>
          </a:prstGeom>
          <a:solidFill>
            <a:srgbClr val="6D9EEB"/>
          </a:solidFill>
          <a:ln w="28575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Example Functional Requirements: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7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7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232" name="Google Shape;232;p17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7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7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Requirements Document: Performance Requirements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5" name="Google Shape;235;p17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6" name="Google Shape;236;p17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7" name="Google Shape;237;p17"/>
          <p:cNvSpPr txBox="1"/>
          <p:nvPr/>
        </p:nvSpPr>
        <p:spPr>
          <a:xfrm>
            <a:off x="377200" y="1495400"/>
            <a:ext cx="82638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Frame Rates:</a:t>
            </a:r>
            <a:r>
              <a:rPr lang="en-US" dirty="0">
                <a:solidFill>
                  <a:schemeClr val="lt1"/>
                </a:solidFill>
              </a:rPr>
              <a:t> The visualization should render at a minimum of 30 frames per second during a match</a:t>
            </a:r>
            <a:endParaRPr dirty="0">
              <a:solidFill>
                <a:schemeClr val="lt1"/>
              </a:solidFill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Memory: </a:t>
            </a:r>
            <a:r>
              <a:rPr lang="en-US" dirty="0">
                <a:solidFill>
                  <a:schemeClr val="lt1"/>
                </a:solidFill>
              </a:rPr>
              <a:t>A single-agent training job shall request no more memory than AI Panther’s partition-specific time limits.</a:t>
            </a:r>
            <a:endParaRPr dirty="0">
              <a:solidFill>
                <a:schemeClr val="lt1"/>
              </a:solidFill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l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en-US" b="1" dirty="0">
                <a:solidFill>
                  <a:schemeClr val="lt1"/>
                </a:solidFill>
              </a:rPr>
              <a:t>Launch Speed:</a:t>
            </a:r>
            <a:r>
              <a:rPr lang="en-US" dirty="0">
                <a:solidFill>
                  <a:schemeClr val="lt1"/>
                </a:solidFill>
              </a:rPr>
              <a:t> The local application shall launch and be ready for user interaction within 10 seconds of being started.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390900" y="1138700"/>
            <a:ext cx="36567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Example Performance Requirements: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"/>
          <p:cNvSpPr/>
          <p:nvPr/>
        </p:nvSpPr>
        <p:spPr>
          <a:xfrm>
            <a:off x="2371725" y="1497750"/>
            <a:ext cx="3857700" cy="33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8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8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8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248" name="Google Shape;248;p18"/>
          <p:cNvSpPr/>
          <p:nvPr/>
        </p:nvSpPr>
        <p:spPr>
          <a:xfrm>
            <a:off x="8639175" y="4857750"/>
            <a:ext cx="2667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r>
              <a:rPr lang="en-US" sz="750" b="0">
                <a:solidFill>
                  <a:srgbClr val="748294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49" name="Google Shape;249;p18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8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8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Requirements Document: Block Diagram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2" name="Google Shape;252;p18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3" name="Google Shape;253;p18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54" name="Google Shape;254;p18" title="Senior Design_Requirement Document_Final_Draf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975" y="1695461"/>
            <a:ext cx="3857701" cy="2893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8"/>
          <p:cNvSpPr/>
          <p:nvPr/>
        </p:nvSpPr>
        <p:spPr>
          <a:xfrm>
            <a:off x="2769075" y="991738"/>
            <a:ext cx="30630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Example Block Diagram: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9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264" name="Google Shape;264;p19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9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9"/>
          <p:cNvSpPr/>
          <p:nvPr/>
        </p:nvSpPr>
        <p:spPr>
          <a:xfrm>
            <a:off x="612900" y="1105775"/>
            <a:ext cx="3667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3F5E"/>
              </a:buClr>
              <a:buSzPts val="1725"/>
              <a:buFont typeface="Arial"/>
              <a:buNone/>
            </a:pPr>
            <a:endParaRPr dirty="0"/>
          </a:p>
        </p:txBody>
      </p:sp>
      <p:sp>
        <p:nvSpPr>
          <p:cNvPr id="267" name="Google Shape;267;p19"/>
          <p:cNvSpPr/>
          <p:nvPr/>
        </p:nvSpPr>
        <p:spPr>
          <a:xfrm>
            <a:off x="4772025" y="4133850"/>
            <a:ext cx="39054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C6D3E0"/>
              </a:buClr>
              <a:buSzPts val="1125"/>
              <a:buFont typeface="Arial"/>
              <a:buNone/>
            </a:pPr>
            <a:endParaRPr/>
          </a:p>
        </p:txBody>
      </p:sp>
      <p:sp>
        <p:nvSpPr>
          <p:cNvPr id="268" name="Google Shape;268;p19"/>
          <p:cNvSpPr/>
          <p:nvPr/>
        </p:nvSpPr>
        <p:spPr>
          <a:xfrm>
            <a:off x="612900" y="1475100"/>
            <a:ext cx="7794000" cy="3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Developers</a:t>
            </a:r>
            <a:endParaRPr sz="1575">
              <a:solidFill>
                <a:srgbClr val="F8FAFC"/>
              </a:solidFill>
            </a:endParaRPr>
          </a:p>
          <a:p>
            <a:pPr marL="914400" marR="0" lvl="1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○"/>
            </a:pPr>
            <a:r>
              <a:rPr lang="en-US" sz="1575">
                <a:solidFill>
                  <a:srgbClr val="F8FAFC"/>
                </a:solidFill>
              </a:rPr>
              <a:t>Development team. Assumed to be all types of users simultaneously. Access to GitHub repository.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Trainers</a:t>
            </a:r>
            <a:endParaRPr sz="1575">
              <a:solidFill>
                <a:srgbClr val="F8FAFC"/>
              </a:solidFill>
            </a:endParaRPr>
          </a:p>
          <a:p>
            <a:pPr marL="914400" marR="0" lvl="1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○"/>
            </a:pPr>
            <a:r>
              <a:rPr lang="en-US" sz="1575">
                <a:solidFill>
                  <a:srgbClr val="F8FAFC"/>
                </a:solidFill>
              </a:rPr>
              <a:t>Execute and delegate training jobs. Must interact with supercomputing resource interface.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Visualizers</a:t>
            </a:r>
            <a:endParaRPr sz="1575">
              <a:solidFill>
                <a:srgbClr val="F8FAFC"/>
              </a:solidFill>
            </a:endParaRPr>
          </a:p>
          <a:p>
            <a:pPr marL="914400" marR="0" lvl="1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○"/>
            </a:pPr>
            <a:r>
              <a:rPr lang="en-US" sz="1575">
                <a:solidFill>
                  <a:srgbClr val="F8FAFC"/>
                </a:solidFill>
              </a:rPr>
              <a:t>Must interact with Godot Simulation to run rounds. May import agents or round data.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Players</a:t>
            </a:r>
            <a:endParaRPr sz="1575">
              <a:solidFill>
                <a:srgbClr val="F8FAFC"/>
              </a:solidFill>
            </a:endParaRPr>
          </a:p>
          <a:p>
            <a:pPr marL="914400" marR="0" lvl="1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○"/>
            </a:pPr>
            <a:r>
              <a:rPr lang="en-US" sz="1575">
                <a:solidFill>
                  <a:srgbClr val="F8FAFC"/>
                </a:solidFill>
              </a:rPr>
              <a:t>Participate in a robot sumo round against an agent or other player for validation or influencing training.</a:t>
            </a:r>
            <a:endParaRPr sz="1575">
              <a:solidFill>
                <a:srgbClr val="F8FAFC"/>
              </a:solidFill>
            </a:endParaRPr>
          </a:p>
        </p:txBody>
      </p:sp>
      <p:sp>
        <p:nvSpPr>
          <p:cNvPr id="269" name="Google Shape;269;p19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Design Document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0" name="Google Shape;270;p19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1" name="Google Shape;271;p19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238;p17">
            <a:extLst>
              <a:ext uri="{FF2B5EF4-FFF2-40B4-BE49-F238E27FC236}">
                <a16:creationId xmlns:a16="http://schemas.microsoft.com/office/drawing/2014/main" id="{7EA55B9E-1B6C-DFD5-F6A0-C6C0BD498073}"/>
              </a:ext>
            </a:extLst>
          </p:cNvPr>
          <p:cNvSpPr/>
          <p:nvPr/>
        </p:nvSpPr>
        <p:spPr>
          <a:xfrm>
            <a:off x="377190" y="994494"/>
            <a:ext cx="1540537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</a:rPr>
              <a:t>User Types:</a:t>
            </a:r>
            <a:endParaRPr sz="15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0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0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280" name="Google Shape;280;p20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0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0"/>
          <p:cNvSpPr/>
          <p:nvPr/>
        </p:nvSpPr>
        <p:spPr>
          <a:xfrm>
            <a:off x="457200" y="1435550"/>
            <a:ext cx="3667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3F5E"/>
              </a:buClr>
              <a:buSzPts val="1725"/>
              <a:buFont typeface="Arial"/>
              <a:buNone/>
            </a:pPr>
            <a:r>
              <a:rPr lang="en-US" sz="1725" b="1">
                <a:solidFill>
                  <a:srgbClr val="F43F5E"/>
                </a:solidFill>
              </a:rPr>
              <a:t>User Facing Machines</a:t>
            </a:r>
            <a:endParaRPr/>
          </a:p>
        </p:txBody>
      </p:sp>
      <p:sp>
        <p:nvSpPr>
          <p:cNvPr id="283" name="Google Shape;283;p20"/>
          <p:cNvSpPr/>
          <p:nvPr/>
        </p:nvSpPr>
        <p:spPr>
          <a:xfrm>
            <a:off x="442600" y="1774150"/>
            <a:ext cx="3781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Robot Sumo Simulation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Supercomputing Resource</a:t>
            </a:r>
            <a:endParaRPr sz="1575">
              <a:solidFill>
                <a:srgbClr val="F8FAFC"/>
              </a:solidFill>
            </a:endParaRPr>
          </a:p>
        </p:txBody>
      </p:sp>
      <p:sp>
        <p:nvSpPr>
          <p:cNvPr id="284" name="Google Shape;284;p20"/>
          <p:cNvSpPr/>
          <p:nvPr/>
        </p:nvSpPr>
        <p:spPr>
          <a:xfrm>
            <a:off x="4772025" y="4133850"/>
            <a:ext cx="39054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C6D3E0"/>
              </a:buClr>
              <a:buSzPts val="1125"/>
              <a:buFont typeface="Arial"/>
              <a:buNone/>
            </a:pPr>
            <a:endParaRPr/>
          </a:p>
        </p:txBody>
      </p:sp>
      <p:pic>
        <p:nvPicPr>
          <p:cNvPr id="285" name="Google Shape;2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2246" y="1347013"/>
            <a:ext cx="4463800" cy="28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0"/>
          <p:cNvSpPr/>
          <p:nvPr/>
        </p:nvSpPr>
        <p:spPr>
          <a:xfrm>
            <a:off x="442600" y="2633613"/>
            <a:ext cx="3667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3F5E"/>
              </a:buClr>
              <a:buSzPts val="1725"/>
              <a:buFont typeface="Arial"/>
              <a:buNone/>
            </a:pPr>
            <a:r>
              <a:rPr lang="en-US" sz="1725" b="1">
                <a:solidFill>
                  <a:srgbClr val="F43F5E"/>
                </a:solidFill>
              </a:rPr>
              <a:t>Non-User Facing Machines</a:t>
            </a:r>
            <a:endParaRPr/>
          </a:p>
        </p:txBody>
      </p:sp>
      <p:sp>
        <p:nvSpPr>
          <p:cNvPr id="287" name="Google Shape;287;p20"/>
          <p:cNvSpPr/>
          <p:nvPr/>
        </p:nvSpPr>
        <p:spPr>
          <a:xfrm>
            <a:off x="457200" y="2972450"/>
            <a:ext cx="3781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RL API</a:t>
            </a:r>
            <a:endParaRPr sz="1575">
              <a:solidFill>
                <a:srgbClr val="F8FAFC"/>
              </a:solidFill>
            </a:endParaRPr>
          </a:p>
          <a:p>
            <a:pPr marL="914400" marR="0" lvl="1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○"/>
            </a:pPr>
            <a:r>
              <a:rPr lang="en-US" sz="1575">
                <a:solidFill>
                  <a:srgbClr val="F8FAFC"/>
                </a:solidFill>
              </a:rPr>
              <a:t>Gymnasium</a:t>
            </a:r>
            <a:endParaRPr sz="1575">
              <a:solidFill>
                <a:srgbClr val="F8FAFC"/>
              </a:solidFill>
            </a:endParaRPr>
          </a:p>
          <a:p>
            <a:pPr marL="914400" marR="0" lvl="1" indent="-328613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○"/>
            </a:pPr>
            <a:r>
              <a:rPr lang="en-US" sz="1575">
                <a:solidFill>
                  <a:srgbClr val="F8FAFC"/>
                </a:solidFill>
              </a:rPr>
              <a:t>Petting Zoo</a:t>
            </a:r>
            <a:endParaRPr sz="1575">
              <a:solidFill>
                <a:srgbClr val="F8FAFC"/>
              </a:solidFill>
            </a:endParaRPr>
          </a:p>
        </p:txBody>
      </p:sp>
      <p:sp>
        <p:nvSpPr>
          <p:cNvPr id="288" name="Google Shape;288;p20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Design Document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9" name="Google Shape;289;p20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0" name="Google Shape;290;p20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1" name="Google Shape;291;p20"/>
          <p:cNvSpPr/>
          <p:nvPr/>
        </p:nvSpPr>
        <p:spPr>
          <a:xfrm>
            <a:off x="5115696" y="866648"/>
            <a:ext cx="2316900" cy="356700"/>
          </a:xfrm>
          <a:prstGeom prst="roundRect">
            <a:avLst>
              <a:gd name="adj" fmla="val 16667"/>
            </a:avLst>
          </a:prstGeom>
          <a:solidFill>
            <a:srgbClr val="3B82F6"/>
          </a:solidFill>
          <a:ln w="2857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System Architecture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1A2417FC-1F9C-5F81-F422-A362C76083AF}"/>
              </a:ext>
            </a:extLst>
          </p:cNvPr>
          <p:cNvSpPr/>
          <p:nvPr/>
        </p:nvSpPr>
        <p:spPr>
          <a:xfrm>
            <a:off x="3545631" y="1347013"/>
            <a:ext cx="233267" cy="2897200"/>
          </a:xfrm>
          <a:prstGeom prst="leftBrace">
            <a:avLst>
              <a:gd name="adj1" fmla="val 120332"/>
              <a:gd name="adj2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1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1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300" name="Google Shape;300;p21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1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2" name="Google Shape;3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200" y="1531313"/>
            <a:ext cx="5943600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1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Design Document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4" name="Google Shape;304;p21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5" name="Google Shape;305;p21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6" name="Google Shape;306;p21"/>
          <p:cNvSpPr/>
          <p:nvPr/>
        </p:nvSpPr>
        <p:spPr>
          <a:xfrm>
            <a:off x="3413550" y="1086550"/>
            <a:ext cx="2316900" cy="356700"/>
          </a:xfrm>
          <a:prstGeom prst="roundRect">
            <a:avLst>
              <a:gd name="adj" fmla="val 16667"/>
            </a:avLst>
          </a:prstGeom>
          <a:solidFill>
            <a:srgbClr val="3B82F6"/>
          </a:solidFill>
          <a:ln w="2857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Godot Simulation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2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2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315" name="Google Shape;315;p22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2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7" name="Google Shape;3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450" y="1698902"/>
            <a:ext cx="6981100" cy="182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2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Design Document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9" name="Google Shape;319;p22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0" name="Google Shape;320;p22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1" name="Google Shape;321;p22"/>
          <p:cNvSpPr/>
          <p:nvPr/>
        </p:nvSpPr>
        <p:spPr>
          <a:xfrm>
            <a:off x="3413550" y="1231450"/>
            <a:ext cx="2316900" cy="356700"/>
          </a:xfrm>
          <a:prstGeom prst="roundRect">
            <a:avLst>
              <a:gd name="adj" fmla="val 16667"/>
            </a:avLst>
          </a:prstGeom>
          <a:solidFill>
            <a:srgbClr val="3B82F6"/>
          </a:solidFill>
          <a:ln w="28575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Training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3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3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3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330" name="Google Shape;330;p23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3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2" name="Google Shape;3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4025" y="967925"/>
            <a:ext cx="5695950" cy="3800475"/>
          </a:xfrm>
          <a:prstGeom prst="rect">
            <a:avLst/>
          </a:prstGeom>
          <a:noFill/>
          <a:ln w="190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33" name="Google Shape;333;p23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Design Document: Mock GUI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4" name="Google Shape;334;p23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23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4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4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4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344" name="Google Shape;344;p24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4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4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 dirty="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Test Document: Overview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7" name="Google Shape;347;p24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24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9" name="Google Shape;349;p24"/>
          <p:cNvSpPr txBox="1"/>
          <p:nvPr/>
        </p:nvSpPr>
        <p:spPr>
          <a:xfrm>
            <a:off x="228600" y="549100"/>
            <a:ext cx="7660500" cy="32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457200" lvl="0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●"/>
            </a:pPr>
            <a:r>
              <a:rPr lang="en-US" sz="1550">
                <a:solidFill>
                  <a:schemeClr val="lt1"/>
                </a:solidFill>
              </a:rPr>
              <a:t>Reinforcement Learning Tests (RLT)</a:t>
            </a:r>
            <a:endParaRPr sz="1550">
              <a:solidFill>
                <a:schemeClr val="lt1"/>
              </a:solidFill>
            </a:endParaRPr>
          </a:p>
          <a:p>
            <a:pPr marL="914400" lvl="1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○"/>
            </a:pPr>
            <a:r>
              <a:rPr lang="en-US" sz="1550">
                <a:solidFill>
                  <a:schemeClr val="lt1"/>
                </a:solidFill>
              </a:rPr>
              <a:t>Section 3.2.2 Single-Agent RL Training </a:t>
            </a:r>
            <a:endParaRPr sz="1550">
              <a:solidFill>
                <a:schemeClr val="lt1"/>
              </a:solidFill>
            </a:endParaRPr>
          </a:p>
          <a:p>
            <a:pPr marL="914400" lvl="1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○"/>
            </a:pPr>
            <a:r>
              <a:rPr lang="en-US" sz="1550">
                <a:solidFill>
                  <a:schemeClr val="lt1"/>
                </a:solidFill>
              </a:rPr>
              <a:t>Section 3.2.3 Progressive Training</a:t>
            </a:r>
            <a:endParaRPr sz="1550">
              <a:solidFill>
                <a:schemeClr val="lt1"/>
              </a:solidFill>
            </a:endParaRPr>
          </a:p>
          <a:p>
            <a:pPr marL="914400" lvl="1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○"/>
            </a:pPr>
            <a:r>
              <a:rPr lang="en-US" sz="1550">
                <a:solidFill>
                  <a:schemeClr val="lt1"/>
                </a:solidFill>
              </a:rPr>
              <a:t>Section 3.2.6 Multi-Agent Reinforcement Learning (MARL)</a:t>
            </a:r>
            <a:endParaRPr sz="1550">
              <a:solidFill>
                <a:schemeClr val="lt1"/>
              </a:solidFill>
            </a:endParaRPr>
          </a:p>
          <a:p>
            <a:pPr marL="457200" lvl="0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●"/>
            </a:pPr>
            <a:r>
              <a:rPr lang="en-US" sz="1550">
                <a:solidFill>
                  <a:schemeClr val="lt1"/>
                </a:solidFill>
              </a:rPr>
              <a:t>Reinforcement Learning Configuration (RLC) </a:t>
            </a:r>
            <a:endParaRPr sz="1550">
              <a:solidFill>
                <a:schemeClr val="lt1"/>
              </a:solidFill>
            </a:endParaRPr>
          </a:p>
          <a:p>
            <a:pPr marL="914400" lvl="1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○"/>
            </a:pPr>
            <a:r>
              <a:rPr lang="en-US" sz="1550">
                <a:solidFill>
                  <a:schemeClr val="lt1"/>
                </a:solidFill>
              </a:rPr>
              <a:t>Section 3.2.1 Match Configuration </a:t>
            </a:r>
            <a:endParaRPr sz="1550">
              <a:solidFill>
                <a:schemeClr val="lt1"/>
              </a:solidFill>
            </a:endParaRPr>
          </a:p>
          <a:p>
            <a:pPr marL="914400" lvl="1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○"/>
            </a:pPr>
            <a:r>
              <a:rPr lang="en-US" sz="1550">
                <a:solidFill>
                  <a:schemeClr val="lt1"/>
                </a:solidFill>
              </a:rPr>
              <a:t>Section 3.2.7: Custom Agent Implementation</a:t>
            </a:r>
            <a:endParaRPr sz="1550">
              <a:solidFill>
                <a:schemeClr val="lt1"/>
              </a:solidFill>
            </a:endParaRPr>
          </a:p>
          <a:p>
            <a:pPr marL="457200" lvl="0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●"/>
            </a:pPr>
            <a:r>
              <a:rPr lang="en-US" sz="1550">
                <a:solidFill>
                  <a:schemeClr val="lt1"/>
                </a:solidFill>
              </a:rPr>
              <a:t>Physics Engine Tests(PET)</a:t>
            </a:r>
            <a:endParaRPr sz="1550">
              <a:solidFill>
                <a:schemeClr val="lt1"/>
              </a:solidFill>
            </a:endParaRPr>
          </a:p>
          <a:p>
            <a:pPr marL="914400" lvl="1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○"/>
            </a:pPr>
            <a:r>
              <a:rPr lang="en-US" sz="1550">
                <a:solidFill>
                  <a:schemeClr val="lt1"/>
                </a:solidFill>
              </a:rPr>
              <a:t>Section 3.2.4 Pre-Trained Agent Visualization</a:t>
            </a:r>
            <a:endParaRPr sz="1550">
              <a:solidFill>
                <a:schemeClr val="lt1"/>
              </a:solidFill>
            </a:endParaRPr>
          </a:p>
          <a:p>
            <a:pPr marL="914400" lvl="1" indent="-3270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0"/>
              <a:buChar char="○"/>
            </a:pPr>
            <a:r>
              <a:rPr lang="en-US" sz="1550">
                <a:solidFill>
                  <a:schemeClr val="lt1"/>
                </a:solidFill>
              </a:rPr>
              <a:t>Section 3.2.5 Direct User Participation</a:t>
            </a:r>
            <a:endParaRPr sz="155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5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40">
          <a:extLst>
            <a:ext uri="{FF2B5EF4-FFF2-40B4-BE49-F238E27FC236}">
              <a16:creationId xmlns:a16="http://schemas.microsoft.com/office/drawing/2014/main" id="{2F4BF40E-4A57-50DA-19AA-E43CE97A0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4">
            <a:extLst>
              <a:ext uri="{FF2B5EF4-FFF2-40B4-BE49-F238E27FC236}">
                <a16:creationId xmlns:a16="http://schemas.microsoft.com/office/drawing/2014/main" id="{621A8F3B-D3E9-B1D2-F1FF-615A23789144}"/>
              </a:ext>
            </a:extLst>
          </p:cNvPr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2" name="Google Shape;342;p24">
            <a:extLst>
              <a:ext uri="{FF2B5EF4-FFF2-40B4-BE49-F238E27FC236}">
                <a16:creationId xmlns:a16="http://schemas.microsoft.com/office/drawing/2014/main" id="{DCAB4ECD-0E43-478A-1A26-0FCDD155DA6C}"/>
              </a:ext>
            </a:extLst>
          </p:cNvPr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3" name="Google Shape;343;p24">
            <a:extLst>
              <a:ext uri="{FF2B5EF4-FFF2-40B4-BE49-F238E27FC236}">
                <a16:creationId xmlns:a16="http://schemas.microsoft.com/office/drawing/2014/main" id="{D17CDEB9-D56E-D125-6604-E7602AA6681F}"/>
              </a:ext>
            </a:extLst>
          </p:cNvPr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4" name="Google Shape;344;p24">
            <a:extLst>
              <a:ext uri="{FF2B5EF4-FFF2-40B4-BE49-F238E27FC236}">
                <a16:creationId xmlns:a16="http://schemas.microsoft.com/office/drawing/2014/main" id="{5F72CD48-CB16-5919-4AE0-646FEB3D44DB}"/>
              </a:ext>
            </a:extLst>
          </p:cNvPr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5" name="Google Shape;345;p24">
            <a:extLst>
              <a:ext uri="{FF2B5EF4-FFF2-40B4-BE49-F238E27FC236}">
                <a16:creationId xmlns:a16="http://schemas.microsoft.com/office/drawing/2014/main" id="{095927A5-4A0A-B255-036A-0FA838C98B4C}"/>
              </a:ext>
            </a:extLst>
          </p:cNvPr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6" name="Google Shape;346;p24">
            <a:extLst>
              <a:ext uri="{FF2B5EF4-FFF2-40B4-BE49-F238E27FC236}">
                <a16:creationId xmlns:a16="http://schemas.microsoft.com/office/drawing/2014/main" id="{EE8A36FA-CFDF-970B-148F-65187B469557}"/>
              </a:ext>
            </a:extLst>
          </p:cNvPr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Test Document: Specific Examples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7" name="Google Shape;347;p24">
            <a:extLst>
              <a:ext uri="{FF2B5EF4-FFF2-40B4-BE49-F238E27FC236}">
                <a16:creationId xmlns:a16="http://schemas.microsoft.com/office/drawing/2014/main" id="{BD262838-E878-D320-6D9F-CED0947AB7F3}"/>
              </a:ext>
            </a:extLst>
          </p:cNvPr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8" name="Google Shape;348;p24">
            <a:extLst>
              <a:ext uri="{FF2B5EF4-FFF2-40B4-BE49-F238E27FC236}">
                <a16:creationId xmlns:a16="http://schemas.microsoft.com/office/drawing/2014/main" id="{9A6159C6-115F-0362-B280-16B2CA8949BD}"/>
              </a:ext>
            </a:extLst>
          </p:cNvPr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15C1C6A-FA54-38BD-2C49-0983DD1C6B73}"/>
              </a:ext>
            </a:extLst>
          </p:cNvPr>
          <p:cNvSpPr txBox="1"/>
          <p:nvPr/>
        </p:nvSpPr>
        <p:spPr>
          <a:xfrm>
            <a:off x="377190" y="994494"/>
            <a:ext cx="79363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RLT-001: Single Agent Training Test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Validate: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Agent parameters change after each match, beyond a set tolerance. The RL interface gives real game-state output, not default values. Game states differ across matches by some tolerance.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5852A0-EC6A-41FC-623D-46EABE2E6FD1}"/>
              </a:ext>
            </a:extLst>
          </p:cNvPr>
          <p:cNvSpPr txBox="1"/>
          <p:nvPr/>
        </p:nvSpPr>
        <p:spPr>
          <a:xfrm>
            <a:off x="390906" y="2266835"/>
            <a:ext cx="79363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RLC-000: Match Configuration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Validate: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Using a debugger or observing debug logging, related physics properties and ring alterations match the settings set in the configuration files.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C6E4F8-1E79-6B31-5B20-0BE66FEE7AA8}"/>
              </a:ext>
            </a:extLst>
          </p:cNvPr>
          <p:cNvSpPr txBox="1"/>
          <p:nvPr/>
        </p:nvSpPr>
        <p:spPr>
          <a:xfrm>
            <a:off x="390906" y="3323734"/>
            <a:ext cx="79363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PET-100 Direct User Participation 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Validate: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usability testing/user testing, a player is able to “correctly” use all intended inputs from mouse and keyboard. </a:t>
            </a:r>
          </a:p>
        </p:txBody>
      </p:sp>
    </p:spTree>
    <p:extLst>
      <p:ext uri="{BB962C8B-B14F-4D97-AF65-F5344CB8AC3E}">
        <p14:creationId xmlns:p14="http://schemas.microsoft.com/office/powerpoint/2010/main" val="2049872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"/>
          <p:cNvSpPr/>
          <p:nvPr/>
        </p:nvSpPr>
        <p:spPr>
          <a:xfrm>
            <a:off x="0" y="0"/>
            <a:ext cx="2476500" cy="1905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5"/>
          <p:cNvSpPr/>
          <p:nvPr/>
        </p:nvSpPr>
        <p:spPr>
          <a:xfrm>
            <a:off x="6762750" y="0"/>
            <a:ext cx="2381250" cy="1905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5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358" name="Google Shape;358;p25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5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0" name="Google Shape;3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813" y="1044950"/>
            <a:ext cx="8282376" cy="3587000"/>
          </a:xfrm>
          <a:prstGeom prst="rect">
            <a:avLst/>
          </a:prstGeom>
          <a:noFill/>
          <a:ln w="190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1" name="Google Shape;361;p25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Milestone 1: Conclusion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2" name="Google Shape;362;p25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3" name="Google Shape;363;p25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6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6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1" name="Google Shape;37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6263" y="886300"/>
            <a:ext cx="1111475" cy="11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6"/>
          <p:cNvSpPr/>
          <p:nvPr/>
        </p:nvSpPr>
        <p:spPr>
          <a:xfrm>
            <a:off x="1695463" y="2219325"/>
            <a:ext cx="575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2500" b="1">
                <a:solidFill>
                  <a:srgbClr val="F8FAFC"/>
                </a:solidFill>
              </a:rPr>
              <a:t>Milestone 2 Tasks</a:t>
            </a:r>
            <a:endParaRPr sz="2500" b="1">
              <a:solidFill>
                <a:srgbClr val="F8FAFC"/>
              </a:solidFill>
            </a:endParaRPr>
          </a:p>
        </p:txBody>
      </p:sp>
      <p:sp>
        <p:nvSpPr>
          <p:cNvPr id="373" name="Google Shape;373;p26"/>
          <p:cNvSpPr/>
          <p:nvPr/>
        </p:nvSpPr>
        <p:spPr>
          <a:xfrm>
            <a:off x="3457575" y="3171825"/>
            <a:ext cx="1000200" cy="381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6"/>
          <p:cNvSpPr/>
          <p:nvPr/>
        </p:nvSpPr>
        <p:spPr>
          <a:xfrm>
            <a:off x="4457700" y="3171825"/>
            <a:ext cx="1238400" cy="381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6"/>
          <p:cNvSpPr/>
          <p:nvPr/>
        </p:nvSpPr>
        <p:spPr>
          <a:xfrm>
            <a:off x="112750" y="116925"/>
            <a:ext cx="561300" cy="525300"/>
          </a:xfrm>
          <a:prstGeom prst="ellipse">
            <a:avLst/>
          </a:prstGeom>
          <a:solidFill>
            <a:srgbClr val="6D9EEB"/>
          </a:solidFill>
          <a:ln w="28575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/>
              <a:t>4</a:t>
            </a:r>
            <a:endParaRPr sz="19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7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7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7"/>
          <p:cNvSpPr/>
          <p:nvPr/>
        </p:nvSpPr>
        <p:spPr>
          <a:xfrm>
            <a:off x="276225" y="4867275"/>
            <a:ext cx="20955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48294"/>
              </a:buClr>
              <a:buSzPts val="750"/>
              <a:buFont typeface="Arial"/>
              <a:buNone/>
            </a:pPr>
            <a:endParaRPr/>
          </a:p>
        </p:txBody>
      </p:sp>
      <p:sp>
        <p:nvSpPr>
          <p:cNvPr id="384" name="Google Shape;384;p27"/>
          <p:cNvSpPr/>
          <p:nvPr/>
        </p:nvSpPr>
        <p:spPr>
          <a:xfrm>
            <a:off x="0" y="5029200"/>
            <a:ext cx="228600" cy="1143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7"/>
          <p:cNvSpPr/>
          <p:nvPr/>
        </p:nvSpPr>
        <p:spPr>
          <a:xfrm>
            <a:off x="8915400" y="5029200"/>
            <a:ext cx="228600" cy="1143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7"/>
          <p:cNvSpPr/>
          <p:nvPr/>
        </p:nvSpPr>
        <p:spPr>
          <a:xfrm>
            <a:off x="612900" y="1105775"/>
            <a:ext cx="36672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43F5E"/>
              </a:buClr>
              <a:buSzPts val="1725"/>
              <a:buFont typeface="Arial"/>
              <a:buNone/>
            </a:pPr>
            <a:endParaRPr sz="1725" b="1">
              <a:solidFill>
                <a:srgbClr val="F43F5E"/>
              </a:solidFill>
            </a:endParaRPr>
          </a:p>
        </p:txBody>
      </p:sp>
      <p:sp>
        <p:nvSpPr>
          <p:cNvPr id="387" name="Google Shape;387;p27"/>
          <p:cNvSpPr/>
          <p:nvPr/>
        </p:nvSpPr>
        <p:spPr>
          <a:xfrm>
            <a:off x="4772025" y="4133850"/>
            <a:ext cx="39054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C6D3E0"/>
              </a:buClr>
              <a:buSzPts val="1125"/>
              <a:buFont typeface="Arial"/>
              <a:buNone/>
            </a:pPr>
            <a:endParaRPr/>
          </a:p>
        </p:txBody>
      </p:sp>
      <p:sp>
        <p:nvSpPr>
          <p:cNvPr id="388" name="Google Shape;388;p27"/>
          <p:cNvSpPr/>
          <p:nvPr/>
        </p:nvSpPr>
        <p:spPr>
          <a:xfrm>
            <a:off x="390900" y="1545725"/>
            <a:ext cx="7794000" cy="27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286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Implement robot models with corresponding hitboxes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Give robots the ability to interact with the environment and set start and end conditions for a sumo match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Give exposable inputs for the robot controller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Provide readable full state feedback for RL training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Implement a basic interface for the simulation and RL API</a:t>
            </a:r>
            <a:endParaRPr sz="1575">
              <a:solidFill>
                <a:srgbClr val="F8FAFC"/>
              </a:solidFill>
            </a:endParaRPr>
          </a:p>
          <a:p>
            <a:pPr marL="457200" marR="0" lvl="0" indent="-3286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575"/>
              <a:buChar char="●"/>
            </a:pPr>
            <a:r>
              <a:rPr lang="en-US" sz="1575">
                <a:solidFill>
                  <a:srgbClr val="F8FAFC"/>
                </a:solidFill>
              </a:rPr>
              <a:t>Research specific RL algorithms that are best suited to the project</a:t>
            </a:r>
            <a:endParaRPr sz="1575">
              <a:solidFill>
                <a:srgbClr val="F8FAFC"/>
              </a:solidFill>
            </a:endParaRPr>
          </a:p>
        </p:txBody>
      </p:sp>
      <p:sp>
        <p:nvSpPr>
          <p:cNvPr id="389" name="Google Shape;389;p27"/>
          <p:cNvSpPr/>
          <p:nvPr/>
        </p:nvSpPr>
        <p:spPr>
          <a:xfrm>
            <a:off x="377190" y="288036"/>
            <a:ext cx="8263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2000"/>
              <a:buFont typeface="Play"/>
              <a:buNone/>
            </a:pPr>
            <a:r>
              <a:rPr lang="en-US" sz="2000">
                <a:solidFill>
                  <a:srgbClr val="F8FAFC"/>
                </a:solidFill>
                <a:latin typeface="Play"/>
                <a:ea typeface="Play"/>
                <a:cs typeface="Play"/>
                <a:sym typeface="Play"/>
              </a:rPr>
              <a:t>Milestone 2: Overview of Tasks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0" name="Google Shape;390;p27"/>
          <p:cNvCxnSpPr/>
          <p:nvPr/>
        </p:nvCxnSpPr>
        <p:spPr>
          <a:xfrm>
            <a:off x="390906" y="637794"/>
            <a:ext cx="342900" cy="0"/>
          </a:xfrm>
          <a:prstGeom prst="straightConnector1">
            <a:avLst/>
          </a:prstGeom>
          <a:noFill/>
          <a:ln w="20950" cap="flat" cmpd="sng">
            <a:solidFill>
              <a:srgbClr val="F43F5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91" name="Google Shape;391;p27"/>
          <p:cNvCxnSpPr/>
          <p:nvPr/>
        </p:nvCxnSpPr>
        <p:spPr>
          <a:xfrm>
            <a:off x="747522" y="637794"/>
            <a:ext cx="534900" cy="0"/>
          </a:xfrm>
          <a:prstGeom prst="straightConnector1">
            <a:avLst/>
          </a:prstGeom>
          <a:noFill/>
          <a:ln w="2095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2" name="Google Shape;392;p27"/>
          <p:cNvSpPr/>
          <p:nvPr/>
        </p:nvSpPr>
        <p:spPr>
          <a:xfrm>
            <a:off x="390900" y="1089425"/>
            <a:ext cx="1012500" cy="356700"/>
          </a:xfrm>
          <a:prstGeom prst="roundRect">
            <a:avLst>
              <a:gd name="adj" fmla="val 16667"/>
            </a:avLst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Tasks: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51E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8"/>
          <p:cNvSpPr/>
          <p:nvPr/>
        </p:nvSpPr>
        <p:spPr>
          <a:xfrm>
            <a:off x="0" y="0"/>
            <a:ext cx="2476500" cy="192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8"/>
          <p:cNvSpPr/>
          <p:nvPr/>
        </p:nvSpPr>
        <p:spPr>
          <a:xfrm>
            <a:off x="6762750" y="0"/>
            <a:ext cx="2381400" cy="19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8"/>
          <p:cNvSpPr/>
          <p:nvPr/>
        </p:nvSpPr>
        <p:spPr>
          <a:xfrm>
            <a:off x="1695450" y="2133600"/>
            <a:ext cx="575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650"/>
              <a:buFont typeface="Arial"/>
              <a:buNone/>
            </a:pPr>
            <a:r>
              <a:rPr lang="en-US" sz="4650" b="1">
                <a:solidFill>
                  <a:srgbClr val="F8FAFC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401" name="Google Shape;401;p28"/>
          <p:cNvSpPr/>
          <p:nvPr/>
        </p:nvSpPr>
        <p:spPr>
          <a:xfrm>
            <a:off x="3457575" y="3171825"/>
            <a:ext cx="1000200" cy="3810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8"/>
          <p:cNvSpPr/>
          <p:nvPr/>
        </p:nvSpPr>
        <p:spPr>
          <a:xfrm>
            <a:off x="4457700" y="3171825"/>
            <a:ext cx="1238400" cy="381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3" name="Google Shape;40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6263" y="886300"/>
            <a:ext cx="1111475" cy="11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8"/>
          <p:cNvSpPr/>
          <p:nvPr/>
        </p:nvSpPr>
        <p:spPr>
          <a:xfrm>
            <a:off x="112750" y="116925"/>
            <a:ext cx="561300" cy="525300"/>
          </a:xfrm>
          <a:prstGeom prst="ellipse">
            <a:avLst/>
          </a:prstGeom>
          <a:solidFill>
            <a:srgbClr val="F43F5E"/>
          </a:solidFill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/>
              <a:t>5</a:t>
            </a:r>
            <a:endParaRPr sz="19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1035</Words>
  <Application>Microsoft Macintosh PowerPoint</Application>
  <PresentationFormat>On-screen Show (16:9)</PresentationFormat>
  <Paragraphs>161</Paragraphs>
  <Slides>27</Slides>
  <Notes>27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Play</vt:lpstr>
      <vt:lpstr>Arial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Avy Wade</cp:lastModifiedBy>
  <cp:revision>5</cp:revision>
  <dcterms:modified xsi:type="dcterms:W3CDTF">2026-10-08T23:02:10Z</dcterms:modified>
  <cp:category/>
</cp:coreProperties>
</file>