
<file path=[Content_Types].xml><?xml version="1.0" encoding="utf-8"?>
<Types xmlns="http://schemas.openxmlformats.org/package/2006/content-types">
  <Default Extension="fntdata" ContentType="application/x-fontdata"/>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0"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Play" pitchFamily="2" charset="0"/>
      <p:regular r:id="rId24"/>
      <p:bold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3F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BB847E5-C570-4FEA-8872-29478EA9188B}">
  <a:tblStyle styleId="{4BB847E5-C570-4FEA-8872-29478EA9188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37" d="100"/>
          <a:sy n="137" d="100"/>
        </p:scale>
        <p:origin x="82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 name="Google Shape;6;n"/>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
        <p:cNvGrpSpPr/>
        <p:nvPr/>
      </p:nvGrpSpPr>
      <p:grpSpPr>
        <a:xfrm>
          <a:off x="0" y="0"/>
          <a:ext cx="0" cy="0"/>
          <a:chOff x="0" y="0"/>
          <a:chExt cx="0" cy="0"/>
        </a:xfrm>
      </p:grpSpPr>
      <p:sp>
        <p:nvSpPr>
          <p:cNvPr id="19" name="Google Shape;19;h1171bfd9aa87089_7_353:notes"/>
          <p:cNvSpPr>
            <a:spLocks noGrp="1" noRot="1" noChangeAspect="1"/>
          </p:cNvSpPr>
          <p:nvPr>
            <p:ph type="sldImg" idx="2"/>
          </p:nvPr>
        </p:nvSpPr>
        <p:spPr>
          <a:xfrm>
            <a:off x="685800" y="857250"/>
            <a:ext cx="5486400" cy="23145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 name="Google Shape;20;h1171bfd9aa87089_7_353:notes"/>
          <p:cNvSpPr txBox="1">
            <a:spLocks noGrp="1"/>
          </p:cNvSpPr>
          <p:nvPr>
            <p:ph type="body" idx="1"/>
          </p:nvPr>
        </p:nvSpPr>
        <p:spPr>
          <a:xfrm>
            <a:off x="685800" y="3300413"/>
            <a:ext cx="5486400" cy="27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Joshua</a:t>
            </a:r>
            <a:endParaRPr/>
          </a:p>
        </p:txBody>
      </p:sp>
      <p:sp>
        <p:nvSpPr>
          <p:cNvPr id="21" name="Google Shape;21;h1171bfd9aa87089_7_353:notes"/>
          <p:cNvSpPr txBox="1">
            <a:spLocks noGrp="1"/>
          </p:cNvSpPr>
          <p:nvPr>
            <p:ph type="sldNum" idx="12"/>
          </p:nvPr>
        </p:nvSpPr>
        <p:spPr>
          <a:xfrm>
            <a:off x="3884613" y="6513910"/>
            <a:ext cx="2971800" cy="3441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h1171bfd9aa87089_7_8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 name="Google Shape;36;h1171bfd9aa87089_7_8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Joshua</a:t>
            </a:r>
            <a:endParaRPr/>
          </a:p>
        </p:txBody>
      </p:sp>
      <p:sp>
        <p:nvSpPr>
          <p:cNvPr id="37" name="Google Shape;37;h1171bfd9aa87089_7_8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h539409c8ae3640a2_1_5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 name="Google Shape;53;h539409c8ae3640a2_1_5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Joshua</a:t>
            </a:r>
            <a:endParaRPr dirty="0"/>
          </a:p>
        </p:txBody>
      </p:sp>
      <p:sp>
        <p:nvSpPr>
          <p:cNvPr id="54" name="Google Shape;54;h539409c8ae3640a2_1_5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h1171bfd9aa87089_7_37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 name="Google Shape;70;h1171bfd9aa87089_7_37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Joshua</a:t>
            </a:r>
            <a:endParaRPr/>
          </a:p>
        </p:txBody>
      </p:sp>
      <p:sp>
        <p:nvSpPr>
          <p:cNvPr id="71" name="Google Shape;71;h1171bfd9aa87089_7_37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h539409c8ae3640a2_1_1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 name="Google Shape;82;h539409c8ae3640a2_1_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Joshua</a:t>
            </a:r>
            <a:endParaRPr/>
          </a:p>
        </p:txBody>
      </p:sp>
      <p:sp>
        <p:nvSpPr>
          <p:cNvPr id="83" name="Google Shape;83;h539409c8ae3640a2_1_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h6802e73355cda009_8_1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6" name="Google Shape;96;h6802e73355cda009_8_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Joshua</a:t>
            </a:r>
            <a:endParaRPr/>
          </a:p>
        </p:txBody>
      </p:sp>
      <p:sp>
        <p:nvSpPr>
          <p:cNvPr id="97" name="Google Shape;97;h6802e73355cda009_8_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h539409c8ae3640a2_1_2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 name="Google Shape;111;h539409c8ae3640a2_1_2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Joshua</a:t>
            </a:r>
            <a:endParaRPr/>
          </a:p>
        </p:txBody>
      </p:sp>
      <p:sp>
        <p:nvSpPr>
          <p:cNvPr id="112" name="Google Shape;112;h539409c8ae3640a2_1_2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h539409c8ae3640a2_1_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5" name="Google Shape;125;h539409c8ae3640a2_1_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Faysal</a:t>
            </a:r>
            <a:endParaRPr/>
          </a:p>
          <a:p>
            <a:pPr marL="0" lvl="0" indent="0" algn="l" rtl="0">
              <a:spcBef>
                <a:spcPts val="0"/>
              </a:spcBef>
              <a:spcAft>
                <a:spcPts val="0"/>
              </a:spcAft>
              <a:buNone/>
            </a:pPr>
            <a:r>
              <a:rPr lang="en-US"/>
              <a:t>hitboxes out of scope . Tried out different in-engine features(components) to assess the best way to implement modular hitboxes. For example, Godot allows skeletons to be generated from physics objects……todo…..Each hitbox could also just be connected to each other through joints we configure instead of from the joints generated by skeleton(??) Not just hitboxes, but meshes needed to be modular and match the shape of the hitbox to be a visual. </a:t>
            </a:r>
            <a:endParaRPr/>
          </a:p>
          <a:p>
            <a:pPr marL="0" lvl="0" indent="0" algn="l" rtl="0">
              <a:spcBef>
                <a:spcPts val="0"/>
              </a:spcBef>
              <a:spcAft>
                <a:spcPts val="0"/>
              </a:spcAft>
              <a:buNone/>
            </a:pPr>
            <a:endParaRPr/>
          </a:p>
          <a:p>
            <a:pPr marL="0" lvl="0" indent="0" algn="l" rtl="0">
              <a:spcBef>
                <a:spcPts val="0"/>
              </a:spcBef>
              <a:spcAft>
                <a:spcPts val="0"/>
              </a:spcAft>
              <a:buNone/>
            </a:pPr>
            <a:r>
              <a:rPr lang="en-US"/>
              <a:t>env out of scope until we can figure out robo vs robo. Environmental interactions would be other physics objects, static and potentially dynamic, that littered the ring and acted as hazards and obstscles. they are to be a configurable feature set by the end user. Though for this iteration this feature was out of scope. Main focus was ensuring the RL agent could work and react/interact with an opponent, and having other physics objects besides the RL agent, opponent, and arena would complicate this stage of development unnecessarily.  So the ring just has its ‘default’ configuration, where it is just a round and plain arena. This was to </a:t>
            </a:r>
            <a:endParaRPr/>
          </a:p>
        </p:txBody>
      </p:sp>
      <p:sp>
        <p:nvSpPr>
          <p:cNvPr id="126" name="Google Shape;126;h539409c8ae3640a2_1_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h1171bfd9aa87089_7_41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2" name="Google Shape;142;h1171bfd9aa87089_7_4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Alex</a:t>
            </a:r>
            <a:endParaRPr/>
          </a:p>
        </p:txBody>
      </p:sp>
      <p:sp>
        <p:nvSpPr>
          <p:cNvPr id="143" name="Google Shape;143;h1171bfd9aa87089_7_4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h7407d41e5daf85e5_0_6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4" name="Google Shape;154;h7407d41e5daf85e5_0_6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Alex</a:t>
            </a:r>
            <a:endParaRPr/>
          </a:p>
        </p:txBody>
      </p:sp>
      <p:sp>
        <p:nvSpPr>
          <p:cNvPr id="155" name="Google Shape;155;h7407d41e5daf85e5_0_6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h7407d41e5daf85e5_0_2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h7407d41e5daf85e5_0_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Alex</a:t>
            </a:r>
            <a:endParaRPr/>
          </a:p>
        </p:txBody>
      </p:sp>
      <p:sp>
        <p:nvSpPr>
          <p:cNvPr id="174" name="Google Shape;174;h7407d41e5daf85e5_0_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h18410bf2044c80ba_0_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1" name="Google Shape;191;h18410bf2044c80ba_0_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Avy</a:t>
            </a:r>
            <a:endParaRPr dirty="0"/>
          </a:p>
        </p:txBody>
      </p:sp>
      <p:sp>
        <p:nvSpPr>
          <p:cNvPr id="192" name="Google Shape;192;h18410bf2044c80ba_0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h7407d41e5daf85e5_0_46: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7" name="Google Shape;207;h7407d41e5daf85e5_0_4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Avy</a:t>
            </a:r>
            <a:endParaRPr/>
          </a:p>
        </p:txBody>
      </p:sp>
      <p:sp>
        <p:nvSpPr>
          <p:cNvPr id="208" name="Google Shape;208;h7407d41e5daf85e5_0_4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h539409c8ae3640a2_1_6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35" name="Google Shape;235;h539409c8ae3640a2_1_6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Alex</a:t>
            </a:r>
            <a:endParaRPr/>
          </a:p>
        </p:txBody>
      </p:sp>
      <p:sp>
        <p:nvSpPr>
          <p:cNvPr id="236" name="Google Shape;236;h539409c8ae3640a2_1_6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h539409c8ae3640a2_1_4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1" name="Google Shape;251;h539409c8ae3640a2_1_4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Avy</a:t>
            </a:r>
            <a:endParaRPr/>
          </a:p>
        </p:txBody>
      </p:sp>
      <p:sp>
        <p:nvSpPr>
          <p:cNvPr id="252" name="Google Shape;252;h539409c8ae3640a2_1_4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h539409c8ae3640a2_1_9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9" name="Google Shape;279;h539409c8ae3640a2_1_9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Avy</a:t>
            </a:r>
            <a:endParaRPr/>
          </a:p>
        </p:txBody>
      </p:sp>
      <p:sp>
        <p:nvSpPr>
          <p:cNvPr id="280" name="Google Shape;280;h539409c8ae3640a2_1_9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h7407d41e5daf85e5_0_17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5" name="Google Shape;295;h7407d41e5daf85e5_0_17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Avy</a:t>
            </a:r>
            <a:endParaRPr/>
          </a:p>
        </p:txBody>
      </p:sp>
      <p:sp>
        <p:nvSpPr>
          <p:cNvPr id="296" name="Google Shape;296;h7407d41e5daf85e5_0_17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h539409c8ae3640a2_1_8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1" name="Google Shape;311;h539409c8ae3640a2_1_8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Avy</a:t>
            </a:r>
            <a:endParaRPr/>
          </a:p>
        </p:txBody>
      </p:sp>
      <p:sp>
        <p:nvSpPr>
          <p:cNvPr id="312" name="Google Shape;312;h539409c8ae3640a2_1_8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h1171bfd9aa87089_7_43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4" name="Google Shape;344;h1171bfd9aa87089_7_43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Faysal</a:t>
            </a:r>
            <a:endParaRPr/>
          </a:p>
        </p:txBody>
      </p:sp>
      <p:sp>
        <p:nvSpPr>
          <p:cNvPr id="345" name="Google Shape;345;h1171bfd9aa87089_7_43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h1171bfd9aa87089_6_15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6" name="Google Shape;356;h1171bfd9aa87089_6_15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Faysal</a:t>
            </a:r>
            <a:endParaRPr/>
          </a:p>
          <a:p>
            <a:pPr marL="0" lvl="0" indent="0" algn="l" rtl="0">
              <a:spcBef>
                <a:spcPts val="0"/>
              </a:spcBef>
              <a:spcAft>
                <a:spcPts val="0"/>
              </a:spcAft>
              <a:buNone/>
            </a:pPr>
            <a:endParaRPr/>
          </a:p>
        </p:txBody>
      </p:sp>
      <p:sp>
        <p:nvSpPr>
          <p:cNvPr id="357" name="Google Shape;357;h1171bfd9aa87089_6_15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h1171bfd9aa87089_7_45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4" name="Google Shape;374;h1171bfd9aa87089_7_45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5" name="Google Shape;375;h1171bfd9aa87089_7_45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MASTER">
  <p:cSld name="MASTER">
    <p:bg>
      <p:bgPr>
        <a:solidFill>
          <a:srgbClr val="0B111C"/>
        </a:solidFill>
        <a:effectLst/>
      </p:bgPr>
    </p:bg>
    <p:spTree>
      <p:nvGrpSpPr>
        <p:cNvPr id="1" name="Shape 11"/>
        <p:cNvGrpSpPr/>
        <p:nvPr/>
      </p:nvGrpSpPr>
      <p:grpSpPr>
        <a:xfrm>
          <a:off x="0" y="0"/>
          <a:ext cx="0" cy="0"/>
          <a:chOff x="0" y="0"/>
          <a:chExt cx="0" cy="0"/>
        </a:xfrm>
      </p:grpSpPr>
      <p:cxnSp>
        <p:nvCxnSpPr>
          <p:cNvPr id="12" name="Google Shape;12;p3"/>
          <p:cNvCxnSpPr/>
          <p:nvPr/>
        </p:nvCxnSpPr>
        <p:spPr>
          <a:xfrm>
            <a:off x="0" y="0"/>
            <a:ext cx="2263200" cy="0"/>
          </a:xfrm>
          <a:prstGeom prst="straightConnector1">
            <a:avLst/>
          </a:prstGeom>
          <a:noFill/>
          <a:ln w="21900" cap="flat" cmpd="sng">
            <a:solidFill>
              <a:srgbClr val="F43F5E"/>
            </a:solidFill>
            <a:prstDash val="solid"/>
            <a:round/>
            <a:headEnd type="none" w="sm" len="sm"/>
            <a:tailEnd type="none" w="sm" len="sm"/>
          </a:ln>
        </p:spPr>
      </p:cxnSp>
      <p:cxnSp>
        <p:nvCxnSpPr>
          <p:cNvPr id="13" name="Google Shape;13;p3"/>
          <p:cNvCxnSpPr/>
          <p:nvPr/>
        </p:nvCxnSpPr>
        <p:spPr>
          <a:xfrm>
            <a:off x="7029450" y="0"/>
            <a:ext cx="2112300" cy="0"/>
          </a:xfrm>
          <a:prstGeom prst="straightConnector1">
            <a:avLst/>
          </a:prstGeom>
          <a:noFill/>
          <a:ln w="21900" cap="flat" cmpd="sng">
            <a:solidFill>
              <a:srgbClr val="3B82F6"/>
            </a:solidFill>
            <a:prstDash val="solid"/>
            <a:round/>
            <a:headEnd type="none" w="sm" len="sm"/>
            <a:tailEnd type="none" w="sm" len="sm"/>
          </a:ln>
        </p:spPr>
      </p:cxnSp>
      <p:sp>
        <p:nvSpPr>
          <p:cNvPr id="14" name="Google Shape;14;p3"/>
          <p:cNvSpPr/>
          <p:nvPr/>
        </p:nvSpPr>
        <p:spPr>
          <a:xfrm>
            <a:off x="0" y="4992624"/>
            <a:ext cx="233100" cy="150900"/>
          </a:xfrm>
          <a:prstGeom prst="rect">
            <a:avLst/>
          </a:prstGeom>
          <a:solidFill>
            <a:srgbClr val="F43F5E"/>
          </a:solidFill>
          <a:ln w="9525" cap="flat" cmpd="sng">
            <a:solidFill>
              <a:srgbClr val="F43F5E"/>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5" name="Google Shape;15;p3"/>
          <p:cNvSpPr/>
          <p:nvPr/>
        </p:nvSpPr>
        <p:spPr>
          <a:xfrm>
            <a:off x="8908542" y="4992624"/>
            <a:ext cx="233100" cy="150900"/>
          </a:xfrm>
          <a:prstGeom prst="rect">
            <a:avLst/>
          </a:prstGeom>
          <a:solidFill>
            <a:srgbClr val="3B82F6"/>
          </a:solidFill>
          <a:ln w="9525" cap="flat" cmpd="sng">
            <a:solidFill>
              <a:srgbClr val="3B82F6"/>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16" name="Google Shape;16;p3"/>
          <p:cNvSpPr/>
          <p:nvPr/>
        </p:nvSpPr>
        <p:spPr>
          <a:xfrm>
            <a:off x="288036" y="4855464"/>
            <a:ext cx="1645800" cy="123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64748B"/>
              </a:buClr>
              <a:buSzPts val="600"/>
              <a:buFont typeface="Arial"/>
              <a:buNone/>
            </a:pPr>
            <a:r>
              <a:rPr lang="en-US" sz="600" b="0" i="0" u="none" strike="noStrike" cap="none">
                <a:solidFill>
                  <a:srgbClr val="64748B"/>
                </a:solidFill>
                <a:latin typeface="Arial"/>
                <a:ea typeface="Arial"/>
                <a:cs typeface="Arial"/>
                <a:sym typeface="Arial"/>
              </a:rPr>
              <a:t>Robot Sumo Simulation</a:t>
            </a:r>
            <a:endParaRPr sz="600" b="0" i="0" u="none" strike="noStrike" cap="none">
              <a:solidFill>
                <a:schemeClr val="dk1"/>
              </a:solidFill>
              <a:latin typeface="Arial"/>
              <a:ea typeface="Arial"/>
              <a:cs typeface="Arial"/>
              <a:sym typeface="Arial"/>
            </a:endParaRPr>
          </a:p>
        </p:txBody>
      </p:sp>
      <p:sp>
        <p:nvSpPr>
          <p:cNvPr id="17" name="Google Shape;17;p3"/>
          <p:cNvSpPr txBox="1">
            <a:spLocks noGrp="1"/>
          </p:cNvSpPr>
          <p:nvPr>
            <p:ph type="sldNum" idx="12"/>
          </p:nvPr>
        </p:nvSpPr>
        <p:spPr>
          <a:xfrm>
            <a:off x="8593074" y="4834890"/>
            <a:ext cx="205800" cy="137400"/>
          </a:xfrm>
          <a:prstGeom prst="rect">
            <a:avLst/>
          </a:prstGeom>
          <a:noFill/>
          <a:ln>
            <a:noFill/>
          </a:ln>
        </p:spPr>
        <p:txBody>
          <a:bodyPr spcFirstLastPara="1" wrap="square" lIns="68575" tIns="34275" rIns="68575" bIns="34275" anchor="t" anchorCtr="0">
            <a:noAutofit/>
          </a:bodyPr>
          <a:lstStyle>
            <a:lvl1pPr marL="0" marR="0" lvl="0" indent="0" algn="r">
              <a:spcBef>
                <a:spcPts val="0"/>
              </a:spcBef>
              <a:buNone/>
              <a:defRPr sz="600" b="0" i="0" u="none" strike="noStrike" cap="none">
                <a:solidFill>
                  <a:srgbClr val="64748B"/>
                </a:solidFill>
                <a:latin typeface="Arial"/>
                <a:ea typeface="Arial"/>
                <a:cs typeface="Arial"/>
                <a:sym typeface="Arial"/>
              </a:defRPr>
            </a:lvl1pPr>
            <a:lvl2pPr marL="0" marR="0" lvl="1" indent="0" algn="r">
              <a:spcBef>
                <a:spcPts val="0"/>
              </a:spcBef>
              <a:buNone/>
              <a:defRPr sz="600" b="0" i="0" u="none" strike="noStrike" cap="none">
                <a:solidFill>
                  <a:srgbClr val="64748B"/>
                </a:solidFill>
                <a:latin typeface="Arial"/>
                <a:ea typeface="Arial"/>
                <a:cs typeface="Arial"/>
                <a:sym typeface="Arial"/>
              </a:defRPr>
            </a:lvl2pPr>
            <a:lvl3pPr marL="0" marR="0" lvl="2" indent="0" algn="r">
              <a:spcBef>
                <a:spcPts val="0"/>
              </a:spcBef>
              <a:buNone/>
              <a:defRPr sz="600" b="0" i="0" u="none" strike="noStrike" cap="none">
                <a:solidFill>
                  <a:srgbClr val="64748B"/>
                </a:solidFill>
                <a:latin typeface="Arial"/>
                <a:ea typeface="Arial"/>
                <a:cs typeface="Arial"/>
                <a:sym typeface="Arial"/>
              </a:defRPr>
            </a:lvl3pPr>
            <a:lvl4pPr marL="0" marR="0" lvl="3" indent="0" algn="r">
              <a:spcBef>
                <a:spcPts val="0"/>
              </a:spcBef>
              <a:buNone/>
              <a:defRPr sz="600" b="0" i="0" u="none" strike="noStrike" cap="none">
                <a:solidFill>
                  <a:srgbClr val="64748B"/>
                </a:solidFill>
                <a:latin typeface="Arial"/>
                <a:ea typeface="Arial"/>
                <a:cs typeface="Arial"/>
                <a:sym typeface="Arial"/>
              </a:defRPr>
            </a:lvl4pPr>
            <a:lvl5pPr marL="0" marR="0" lvl="4" indent="0" algn="r">
              <a:spcBef>
                <a:spcPts val="0"/>
              </a:spcBef>
              <a:buNone/>
              <a:defRPr sz="600" b="0" i="0" u="none" strike="noStrike" cap="none">
                <a:solidFill>
                  <a:srgbClr val="64748B"/>
                </a:solidFill>
                <a:latin typeface="Arial"/>
                <a:ea typeface="Arial"/>
                <a:cs typeface="Arial"/>
                <a:sym typeface="Arial"/>
              </a:defRPr>
            </a:lvl5pPr>
            <a:lvl6pPr marL="0" marR="0" lvl="5" indent="0" algn="r">
              <a:spcBef>
                <a:spcPts val="0"/>
              </a:spcBef>
              <a:buNone/>
              <a:defRPr sz="600" b="0" i="0" u="none" strike="noStrike" cap="none">
                <a:solidFill>
                  <a:srgbClr val="64748B"/>
                </a:solidFill>
                <a:latin typeface="Arial"/>
                <a:ea typeface="Arial"/>
                <a:cs typeface="Arial"/>
                <a:sym typeface="Arial"/>
              </a:defRPr>
            </a:lvl6pPr>
            <a:lvl7pPr marL="0" marR="0" lvl="6" indent="0" algn="r">
              <a:spcBef>
                <a:spcPts val="0"/>
              </a:spcBef>
              <a:buNone/>
              <a:defRPr sz="600" b="0" i="0" u="none" strike="noStrike" cap="none">
                <a:solidFill>
                  <a:srgbClr val="64748B"/>
                </a:solidFill>
                <a:latin typeface="Arial"/>
                <a:ea typeface="Arial"/>
                <a:cs typeface="Arial"/>
                <a:sym typeface="Arial"/>
              </a:defRPr>
            </a:lvl7pPr>
            <a:lvl8pPr marL="0" marR="0" lvl="7" indent="0" algn="r">
              <a:spcBef>
                <a:spcPts val="0"/>
              </a:spcBef>
              <a:buNone/>
              <a:defRPr sz="600" b="0" i="0" u="none" strike="noStrike" cap="none">
                <a:solidFill>
                  <a:srgbClr val="64748B"/>
                </a:solidFill>
                <a:latin typeface="Arial"/>
                <a:ea typeface="Arial"/>
                <a:cs typeface="Arial"/>
                <a:sym typeface="Arial"/>
              </a:defRPr>
            </a:lvl8pPr>
            <a:lvl9pPr marL="0" marR="0" lvl="8" indent="0" algn="r">
              <a:spcBef>
                <a:spcPts val="0"/>
              </a:spcBef>
              <a:buNone/>
              <a:defRPr sz="600" b="0" i="0" u="none" strike="noStrike" cap="none">
                <a:solidFill>
                  <a:srgbClr val="64748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9.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10.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Google Shape;23;p4"/>
          <p:cNvSpPr/>
          <p:nvPr/>
        </p:nvSpPr>
        <p:spPr>
          <a:xfrm>
            <a:off x="138" y="6"/>
            <a:ext cx="9143700" cy="5143500"/>
          </a:xfrm>
          <a:prstGeom prst="rect">
            <a:avLst/>
          </a:prstGeom>
          <a:solidFill>
            <a:srgbClr val="0B111C"/>
          </a:solidFill>
          <a:ln w="9525" cap="flat" cmpd="sng">
            <a:solidFill>
              <a:srgbClr val="0B111C"/>
            </a:solidFill>
            <a:prstDash val="solid"/>
            <a:round/>
            <a:headEnd type="none" w="sm" len="sm"/>
            <a:tailEnd type="none" w="sm" len="sm"/>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cxnSp>
        <p:nvCxnSpPr>
          <p:cNvPr id="24" name="Google Shape;24;p4"/>
          <p:cNvCxnSpPr/>
          <p:nvPr/>
        </p:nvCxnSpPr>
        <p:spPr>
          <a:xfrm>
            <a:off x="0" y="0"/>
            <a:ext cx="2263200" cy="0"/>
          </a:xfrm>
          <a:prstGeom prst="straightConnector1">
            <a:avLst/>
          </a:prstGeom>
          <a:noFill/>
          <a:ln w="21900" cap="flat" cmpd="sng">
            <a:solidFill>
              <a:srgbClr val="F43F5E"/>
            </a:solidFill>
            <a:prstDash val="solid"/>
            <a:round/>
            <a:headEnd type="none" w="sm" len="sm"/>
            <a:tailEnd type="none" w="sm" len="sm"/>
          </a:ln>
        </p:spPr>
      </p:cxnSp>
      <p:cxnSp>
        <p:nvCxnSpPr>
          <p:cNvPr id="25" name="Google Shape;25;p4"/>
          <p:cNvCxnSpPr/>
          <p:nvPr/>
        </p:nvCxnSpPr>
        <p:spPr>
          <a:xfrm>
            <a:off x="7029450" y="0"/>
            <a:ext cx="2112300" cy="0"/>
          </a:xfrm>
          <a:prstGeom prst="straightConnector1">
            <a:avLst/>
          </a:prstGeom>
          <a:noFill/>
          <a:ln w="21900" cap="flat" cmpd="sng">
            <a:solidFill>
              <a:srgbClr val="3B82F6"/>
            </a:solidFill>
            <a:prstDash val="solid"/>
            <a:round/>
            <a:headEnd type="none" w="sm" len="sm"/>
            <a:tailEnd type="none" w="sm" len="sm"/>
          </a:ln>
        </p:spPr>
      </p:cxnSp>
      <p:sp>
        <p:nvSpPr>
          <p:cNvPr id="26" name="Google Shape;26;p4"/>
          <p:cNvSpPr/>
          <p:nvPr/>
        </p:nvSpPr>
        <p:spPr>
          <a:xfrm>
            <a:off x="1157102" y="399330"/>
            <a:ext cx="6256500" cy="9039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300"/>
              <a:buFont typeface="Play"/>
              <a:buNone/>
            </a:pPr>
            <a:r>
              <a:rPr lang="en-US" sz="2800" b="0" i="0" u="none" strike="noStrike" cap="none">
                <a:solidFill>
                  <a:schemeClr val="lt1"/>
                </a:solidFill>
                <a:latin typeface="Play"/>
                <a:ea typeface="Play"/>
                <a:cs typeface="Play"/>
                <a:sym typeface="Play"/>
              </a:rPr>
              <a:t>Robot Sumo </a:t>
            </a:r>
            <a:r>
              <a:rPr lang="en-US" sz="2800">
                <a:solidFill>
                  <a:schemeClr val="lt1"/>
                </a:solidFill>
                <a:latin typeface="Play"/>
                <a:ea typeface="Play"/>
                <a:cs typeface="Play"/>
                <a:sym typeface="Play"/>
              </a:rPr>
              <a:t>Simulation: </a:t>
            </a:r>
            <a:endParaRPr sz="2800">
              <a:solidFill>
                <a:schemeClr val="lt1"/>
              </a:solidFill>
              <a:latin typeface="Play"/>
              <a:ea typeface="Play"/>
              <a:cs typeface="Play"/>
              <a:sym typeface="Play"/>
            </a:endParaRPr>
          </a:p>
          <a:p>
            <a:pPr marL="0" marR="0" lvl="0" indent="0" algn="l" rtl="0">
              <a:spcBef>
                <a:spcPts val="0"/>
              </a:spcBef>
              <a:spcAft>
                <a:spcPts val="0"/>
              </a:spcAft>
              <a:buClr>
                <a:srgbClr val="F8FAFC"/>
              </a:buClr>
              <a:buSzPts val="2300"/>
              <a:buFont typeface="Play"/>
              <a:buNone/>
            </a:pPr>
            <a:r>
              <a:rPr lang="en-US" sz="1700">
                <a:solidFill>
                  <a:schemeClr val="lt1"/>
                </a:solidFill>
                <a:latin typeface="Play"/>
                <a:ea typeface="Play"/>
                <a:cs typeface="Play"/>
                <a:sym typeface="Play"/>
              </a:rPr>
              <a:t>Training Robot Sumo Agents</a:t>
            </a:r>
            <a:endParaRPr sz="1700" b="0" i="0" u="none" strike="noStrike" cap="none">
              <a:solidFill>
                <a:schemeClr val="lt1"/>
              </a:solidFill>
              <a:latin typeface="Arial"/>
              <a:ea typeface="Arial"/>
              <a:cs typeface="Arial"/>
              <a:sym typeface="Arial"/>
            </a:endParaRPr>
          </a:p>
        </p:txBody>
      </p:sp>
      <p:sp>
        <p:nvSpPr>
          <p:cNvPr id="27" name="Google Shape;27;p4"/>
          <p:cNvSpPr/>
          <p:nvPr/>
        </p:nvSpPr>
        <p:spPr>
          <a:xfrm>
            <a:off x="445775" y="2307300"/>
            <a:ext cx="3717000" cy="451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900"/>
              <a:buFont typeface="Arial"/>
              <a:buNone/>
            </a:pPr>
            <a:r>
              <a:rPr lang="en-US" sz="1200" b="1" i="0" u="none" strike="noStrike" cap="none">
                <a:solidFill>
                  <a:schemeClr val="lt1"/>
                </a:solidFill>
              </a:rPr>
              <a:t>Team: </a:t>
            </a:r>
            <a:r>
              <a:rPr lang="en-US" sz="1200">
                <a:solidFill>
                  <a:schemeClr val="lt1"/>
                </a:solidFill>
              </a:rPr>
              <a:t>Adebare Kofo-Abayomi</a:t>
            </a:r>
            <a:r>
              <a:rPr lang="en-US" sz="1200" b="1">
                <a:solidFill>
                  <a:schemeClr val="lt1"/>
                </a:solidFill>
              </a:rPr>
              <a:t>, </a:t>
            </a:r>
            <a:r>
              <a:rPr lang="en-US" sz="1200">
                <a:solidFill>
                  <a:schemeClr val="lt1"/>
                </a:solidFill>
              </a:rPr>
              <a:t>Avlynn Wade</a:t>
            </a:r>
            <a:r>
              <a:rPr lang="en-US" sz="1200" b="1">
                <a:solidFill>
                  <a:schemeClr val="lt1"/>
                </a:solidFill>
              </a:rPr>
              <a:t>, </a:t>
            </a:r>
            <a:r>
              <a:rPr lang="en-US" sz="1200">
                <a:solidFill>
                  <a:schemeClr val="lt1"/>
                </a:solidFill>
              </a:rPr>
              <a:t>Faysal Zaki</a:t>
            </a:r>
            <a:r>
              <a:rPr lang="en-US" sz="1200" b="1">
                <a:solidFill>
                  <a:schemeClr val="lt1"/>
                </a:solidFill>
              </a:rPr>
              <a:t>,</a:t>
            </a:r>
            <a:r>
              <a:rPr lang="en-US" sz="1200" b="1" i="0" u="none" strike="noStrike" cap="none">
                <a:solidFill>
                  <a:schemeClr val="lt1"/>
                </a:solidFill>
              </a:rPr>
              <a:t> </a:t>
            </a:r>
            <a:r>
              <a:rPr lang="en-US" sz="1200">
                <a:solidFill>
                  <a:schemeClr val="lt1"/>
                </a:solidFill>
              </a:rPr>
              <a:t>Joshua Oziel Fernández Alvarado</a:t>
            </a:r>
            <a:endParaRPr sz="1200" i="0" u="none" strike="noStrike" cap="none">
              <a:solidFill>
                <a:schemeClr val="lt1"/>
              </a:solidFill>
            </a:endParaRPr>
          </a:p>
        </p:txBody>
      </p:sp>
      <p:sp>
        <p:nvSpPr>
          <p:cNvPr id="28" name="Google Shape;28;p4"/>
          <p:cNvSpPr/>
          <p:nvPr/>
        </p:nvSpPr>
        <p:spPr>
          <a:xfrm>
            <a:off x="445770" y="3006546"/>
            <a:ext cx="3360300" cy="651600"/>
          </a:xfrm>
          <a:prstGeom prst="rect">
            <a:avLst/>
          </a:prstGeom>
          <a:noFill/>
          <a:ln>
            <a:noFill/>
          </a:ln>
        </p:spPr>
        <p:txBody>
          <a:bodyPr spcFirstLastPara="1" wrap="square" lIns="100" tIns="100" rIns="100" bIns="100" anchor="ctr" anchorCtr="0">
            <a:noAutofit/>
          </a:bodyPr>
          <a:lstStyle/>
          <a:p>
            <a:pPr marL="0" marR="0" lvl="0" indent="0" algn="l" rtl="0">
              <a:spcBef>
                <a:spcPts val="0"/>
              </a:spcBef>
              <a:spcAft>
                <a:spcPts val="0"/>
              </a:spcAft>
              <a:buClr>
                <a:srgbClr val="D8E1EC"/>
              </a:buClr>
              <a:buSzPts val="800"/>
              <a:buFont typeface="Arial"/>
              <a:buNone/>
            </a:pPr>
            <a:r>
              <a:rPr lang="en-US" sz="1000" b="0" i="0" u="none" strike="noStrike" cap="none">
                <a:solidFill>
                  <a:schemeClr val="lt1"/>
                </a:solidFill>
                <a:latin typeface="Arial"/>
                <a:ea typeface="Arial"/>
                <a:cs typeface="Arial"/>
                <a:sym typeface="Arial"/>
              </a:rPr>
              <a:t>Client &amp; Faculty Advisor</a:t>
            </a:r>
            <a:endParaRPr sz="1000" b="0" i="0" u="none" strike="noStrike" cap="none">
              <a:solidFill>
                <a:schemeClr val="lt1"/>
              </a:solidFill>
              <a:latin typeface="Arial"/>
              <a:ea typeface="Arial"/>
              <a:cs typeface="Arial"/>
              <a:sym typeface="Arial"/>
            </a:endParaRPr>
          </a:p>
          <a:p>
            <a:pPr marL="0" marR="0" lvl="0" indent="0" algn="l" rtl="0">
              <a:spcBef>
                <a:spcPts val="0"/>
              </a:spcBef>
              <a:spcAft>
                <a:spcPts val="0"/>
              </a:spcAft>
              <a:buClr>
                <a:srgbClr val="D8E1EC"/>
              </a:buClr>
              <a:buSzPts val="800"/>
              <a:buFont typeface="Arial"/>
              <a:buNone/>
            </a:pPr>
            <a:r>
              <a:rPr lang="en-US" sz="1000" b="0" i="0" u="none" strike="noStrike" cap="none">
                <a:solidFill>
                  <a:schemeClr val="lt1"/>
                </a:solidFill>
                <a:latin typeface="Arial"/>
                <a:ea typeface="Arial"/>
                <a:cs typeface="Arial"/>
                <a:sym typeface="Arial"/>
              </a:rPr>
              <a:t>Department of Electrical Engineering and Computer Science</a:t>
            </a:r>
            <a:endParaRPr sz="1000" b="0" i="0" u="none" strike="noStrike" cap="none">
              <a:solidFill>
                <a:schemeClr val="lt1"/>
              </a:solidFill>
              <a:latin typeface="Arial"/>
              <a:ea typeface="Arial"/>
              <a:cs typeface="Arial"/>
              <a:sym typeface="Arial"/>
            </a:endParaRPr>
          </a:p>
          <a:p>
            <a:pPr marL="0" marR="0" lvl="0" indent="0" algn="l" rtl="0">
              <a:spcBef>
                <a:spcPts val="0"/>
              </a:spcBef>
              <a:spcAft>
                <a:spcPts val="0"/>
              </a:spcAft>
              <a:buClr>
                <a:srgbClr val="D8E1EC"/>
              </a:buClr>
              <a:buSzPts val="800"/>
              <a:buFont typeface="Arial"/>
              <a:buNone/>
            </a:pPr>
            <a:r>
              <a:rPr lang="en-US" sz="1000" b="0" i="0" u="none" strike="noStrike" cap="none">
                <a:solidFill>
                  <a:schemeClr val="lt1"/>
                </a:solidFill>
                <a:latin typeface="Arial"/>
                <a:ea typeface="Arial"/>
                <a:cs typeface="Arial"/>
                <a:sym typeface="Arial"/>
              </a:rPr>
              <a:t>Dr. </a:t>
            </a:r>
            <a:r>
              <a:rPr lang="en-US" sz="1000">
                <a:solidFill>
                  <a:schemeClr val="lt1"/>
                </a:solidFill>
              </a:rPr>
              <a:t>Hanks</a:t>
            </a:r>
            <a:endParaRPr sz="1000" b="0" i="0" u="none" strike="noStrike" cap="none">
              <a:solidFill>
                <a:schemeClr val="lt1"/>
              </a:solidFill>
              <a:latin typeface="Arial"/>
              <a:ea typeface="Arial"/>
              <a:cs typeface="Arial"/>
              <a:sym typeface="Arial"/>
            </a:endParaRPr>
          </a:p>
        </p:txBody>
      </p:sp>
      <p:pic>
        <p:nvPicPr>
          <p:cNvPr id="29" name="Google Shape;29;p4"/>
          <p:cNvPicPr preferRelativeResize="0"/>
          <p:nvPr/>
        </p:nvPicPr>
        <p:blipFill>
          <a:blip r:embed="rId3">
            <a:alphaModFix/>
          </a:blip>
          <a:stretch>
            <a:fillRect/>
          </a:stretch>
        </p:blipFill>
        <p:spPr>
          <a:xfrm>
            <a:off x="4615375" y="1702549"/>
            <a:ext cx="3977700" cy="2854769"/>
          </a:xfrm>
          <a:prstGeom prst="rect">
            <a:avLst/>
          </a:prstGeom>
          <a:noFill/>
          <a:ln w="28575" cap="flat" cmpd="sng">
            <a:solidFill>
              <a:srgbClr val="F43F5E"/>
            </a:solidFill>
            <a:prstDash val="solid"/>
            <a:round/>
            <a:headEnd type="none" w="sm" len="sm"/>
            <a:tailEnd type="none" w="sm" len="sm"/>
          </a:ln>
        </p:spPr>
      </p:pic>
      <p:cxnSp>
        <p:nvCxnSpPr>
          <p:cNvPr id="30" name="Google Shape;30;p4"/>
          <p:cNvCxnSpPr/>
          <p:nvPr/>
        </p:nvCxnSpPr>
        <p:spPr>
          <a:xfrm>
            <a:off x="1157100" y="910775"/>
            <a:ext cx="1363500" cy="4500"/>
          </a:xfrm>
          <a:prstGeom prst="straightConnector1">
            <a:avLst/>
          </a:prstGeom>
          <a:noFill/>
          <a:ln w="20950" cap="flat" cmpd="sng">
            <a:solidFill>
              <a:srgbClr val="F43F5E"/>
            </a:solidFill>
            <a:prstDash val="solid"/>
            <a:round/>
            <a:headEnd type="none" w="sm" len="sm"/>
            <a:tailEnd type="none" w="sm" len="sm"/>
          </a:ln>
        </p:spPr>
      </p:cxnSp>
      <p:cxnSp>
        <p:nvCxnSpPr>
          <p:cNvPr id="31" name="Google Shape;31;p4"/>
          <p:cNvCxnSpPr/>
          <p:nvPr/>
        </p:nvCxnSpPr>
        <p:spPr>
          <a:xfrm rot="10800000" flipH="1">
            <a:off x="2560950" y="909875"/>
            <a:ext cx="2361300" cy="6300"/>
          </a:xfrm>
          <a:prstGeom prst="straightConnector1">
            <a:avLst/>
          </a:prstGeom>
          <a:noFill/>
          <a:ln w="20950" cap="flat" cmpd="sng">
            <a:solidFill>
              <a:srgbClr val="3B82F6"/>
            </a:solidFill>
            <a:prstDash val="solid"/>
            <a:round/>
            <a:headEnd type="none" w="sm" len="sm"/>
            <a:tailEnd type="none" w="sm" len="sm"/>
          </a:ln>
        </p:spPr>
      </p:cxnSp>
      <p:pic>
        <p:nvPicPr>
          <p:cNvPr id="32" name="Google Shape;32;p4" title="RS_Logo_Final.png"/>
          <p:cNvPicPr preferRelativeResize="0"/>
          <p:nvPr/>
        </p:nvPicPr>
        <p:blipFill>
          <a:blip r:embed="rId4">
            <a:alphaModFix/>
          </a:blip>
          <a:stretch>
            <a:fillRect/>
          </a:stretch>
        </p:blipFill>
        <p:spPr>
          <a:xfrm>
            <a:off x="107300" y="296175"/>
            <a:ext cx="1007050" cy="1007050"/>
          </a:xfrm>
          <a:prstGeom prst="rect">
            <a:avLst/>
          </a:prstGeom>
          <a:noFill/>
          <a:ln>
            <a:noFill/>
          </a:ln>
        </p:spPr>
      </p:pic>
      <p:sp>
        <p:nvSpPr>
          <p:cNvPr id="33" name="Google Shape;33;p4"/>
          <p:cNvSpPr/>
          <p:nvPr/>
        </p:nvSpPr>
        <p:spPr>
          <a:xfrm>
            <a:off x="445775" y="1702538"/>
            <a:ext cx="3588000" cy="356700"/>
          </a:xfrm>
          <a:prstGeom prst="roundRect">
            <a:avLst>
              <a:gd name="adj" fmla="val 16667"/>
            </a:avLst>
          </a:prstGeom>
          <a:solidFill>
            <a:srgbClr val="6D9EEB"/>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rPr>
              <a:t>Milestone 2: Presentation</a:t>
            </a:r>
            <a:endParaRPr sz="1500" b="1">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38"/>
        <p:cNvGrpSpPr/>
        <p:nvPr/>
      </p:nvGrpSpPr>
      <p:grpSpPr>
        <a:xfrm>
          <a:off x="0" y="0"/>
          <a:ext cx="0" cy="0"/>
          <a:chOff x="0" y="0"/>
          <a:chExt cx="0" cy="0"/>
        </a:xfrm>
      </p:grpSpPr>
      <p:sp>
        <p:nvSpPr>
          <p:cNvPr id="39" name="Google Shape;39;p5"/>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42" name="Google Shape;42;p5"/>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5"/>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5"/>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Reminder: Primary Milestone 2 Tasks</a:t>
            </a:r>
            <a:endParaRPr sz="2000" b="0" i="0" u="none" strike="noStrike" cap="none">
              <a:solidFill>
                <a:srgbClr val="000000"/>
              </a:solidFill>
              <a:latin typeface="Arial"/>
              <a:ea typeface="Arial"/>
              <a:cs typeface="Arial"/>
              <a:sym typeface="Arial"/>
            </a:endParaRPr>
          </a:p>
        </p:txBody>
      </p:sp>
      <p:cxnSp>
        <p:nvCxnSpPr>
          <p:cNvPr id="45" name="Google Shape;45;p5"/>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46" name="Google Shape;46;p5"/>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47" name="Google Shape;47;p5"/>
          <p:cNvSpPr txBox="1"/>
          <p:nvPr/>
        </p:nvSpPr>
        <p:spPr>
          <a:xfrm>
            <a:off x="377200" y="1520838"/>
            <a:ext cx="8146200" cy="13392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chemeClr val="lt1"/>
              </a:buClr>
              <a:buSzPts val="1500"/>
              <a:buChar char="●"/>
            </a:pPr>
            <a:r>
              <a:rPr lang="en-US" sz="1500">
                <a:solidFill>
                  <a:schemeClr val="lt1"/>
                </a:solidFill>
              </a:rPr>
              <a:t>Implement robot models with corresponding hitboxes.</a:t>
            </a:r>
            <a:endParaRPr sz="1500">
              <a:solidFill>
                <a:schemeClr val="lt1"/>
              </a:solidFill>
            </a:endParaRPr>
          </a:p>
          <a:p>
            <a:pPr marL="457200" lvl="0" indent="-323850" algn="l" rtl="0">
              <a:spcBef>
                <a:spcPts val="0"/>
              </a:spcBef>
              <a:spcAft>
                <a:spcPts val="0"/>
              </a:spcAft>
              <a:buClr>
                <a:schemeClr val="lt1"/>
              </a:buClr>
              <a:buSzPts val="1500"/>
              <a:buChar char="●"/>
            </a:pPr>
            <a:r>
              <a:rPr lang="en-US" sz="1500">
                <a:solidFill>
                  <a:schemeClr val="lt1"/>
                </a:solidFill>
              </a:rPr>
              <a:t>Give robots the ability to interact with the environment and set start and end conditions for a sumo match.</a:t>
            </a:r>
            <a:endParaRPr sz="1500">
              <a:solidFill>
                <a:schemeClr val="lt1"/>
              </a:solidFill>
            </a:endParaRPr>
          </a:p>
          <a:p>
            <a:pPr marL="457200" lvl="0" indent="-323850" algn="l" rtl="0">
              <a:spcBef>
                <a:spcPts val="0"/>
              </a:spcBef>
              <a:spcAft>
                <a:spcPts val="0"/>
              </a:spcAft>
              <a:buClr>
                <a:schemeClr val="lt1"/>
              </a:buClr>
              <a:buSzPts val="1500"/>
              <a:buChar char="●"/>
            </a:pPr>
            <a:r>
              <a:rPr lang="en-US" sz="1500">
                <a:solidFill>
                  <a:schemeClr val="lt1"/>
                </a:solidFill>
              </a:rPr>
              <a:t>Give exposable inputs for the robot controller.</a:t>
            </a:r>
            <a:endParaRPr sz="1500">
              <a:solidFill>
                <a:schemeClr val="lt1"/>
              </a:solidFill>
            </a:endParaRPr>
          </a:p>
          <a:p>
            <a:pPr marL="457200" lvl="0" indent="-317500" algn="l" rtl="0">
              <a:spcBef>
                <a:spcPts val="0"/>
              </a:spcBef>
              <a:spcAft>
                <a:spcPts val="0"/>
              </a:spcAft>
              <a:buClr>
                <a:schemeClr val="lt1"/>
              </a:buClr>
              <a:buSzPts val="1400"/>
              <a:buChar char="●"/>
            </a:pPr>
            <a:r>
              <a:rPr lang="en-US" sz="1500">
                <a:solidFill>
                  <a:schemeClr val="lt1"/>
                </a:solidFill>
              </a:rPr>
              <a:t>Provide readable full state feedback for RL training</a:t>
            </a:r>
            <a:r>
              <a:rPr lang="en-US">
                <a:solidFill>
                  <a:schemeClr val="lt1"/>
                </a:solidFill>
              </a:rPr>
              <a:t>.</a:t>
            </a:r>
            <a:endParaRPr>
              <a:solidFill>
                <a:schemeClr val="lt1"/>
              </a:solidFill>
            </a:endParaRPr>
          </a:p>
        </p:txBody>
      </p:sp>
      <p:sp>
        <p:nvSpPr>
          <p:cNvPr id="48" name="Google Shape;48;p5"/>
          <p:cNvSpPr txBox="1"/>
          <p:nvPr/>
        </p:nvSpPr>
        <p:spPr>
          <a:xfrm>
            <a:off x="390900" y="3488700"/>
            <a:ext cx="7755300" cy="6465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chemeClr val="lt1"/>
              </a:buClr>
              <a:buSzPts val="1500"/>
              <a:buChar char="●"/>
            </a:pPr>
            <a:r>
              <a:rPr lang="en-US" sz="1500">
                <a:solidFill>
                  <a:schemeClr val="lt1"/>
                </a:solidFill>
              </a:rPr>
              <a:t>Research specific RL algorithms that are best suited to the project.</a:t>
            </a:r>
            <a:endParaRPr sz="1500">
              <a:solidFill>
                <a:schemeClr val="lt1"/>
              </a:solidFill>
            </a:endParaRPr>
          </a:p>
          <a:p>
            <a:pPr marL="457200" lvl="0" indent="-323850" algn="l" rtl="0">
              <a:spcBef>
                <a:spcPts val="0"/>
              </a:spcBef>
              <a:spcAft>
                <a:spcPts val="0"/>
              </a:spcAft>
              <a:buClr>
                <a:schemeClr val="lt1"/>
              </a:buClr>
              <a:buSzPts val="1500"/>
              <a:buChar char="●"/>
            </a:pPr>
            <a:r>
              <a:rPr lang="en-US" sz="1500">
                <a:solidFill>
                  <a:schemeClr val="lt1"/>
                </a:solidFill>
              </a:rPr>
              <a:t>Implement a basic interface between the simulation and RL environment.</a:t>
            </a:r>
            <a:endParaRPr sz="1500">
              <a:solidFill>
                <a:schemeClr val="lt1"/>
              </a:solidFill>
            </a:endParaRPr>
          </a:p>
        </p:txBody>
      </p:sp>
      <p:sp>
        <p:nvSpPr>
          <p:cNvPr id="49" name="Google Shape;49;p5"/>
          <p:cNvSpPr/>
          <p:nvPr/>
        </p:nvSpPr>
        <p:spPr>
          <a:xfrm>
            <a:off x="390900" y="1124750"/>
            <a:ext cx="2095500" cy="3567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rPr>
              <a:t>1. Godot Simulation</a:t>
            </a:r>
            <a:endParaRPr sz="1500" b="1">
              <a:solidFill>
                <a:schemeClr val="dk1"/>
              </a:solidFill>
            </a:endParaRPr>
          </a:p>
        </p:txBody>
      </p:sp>
      <p:sp>
        <p:nvSpPr>
          <p:cNvPr id="50" name="Google Shape;50;p5"/>
          <p:cNvSpPr/>
          <p:nvPr/>
        </p:nvSpPr>
        <p:spPr>
          <a:xfrm>
            <a:off x="377200" y="3132000"/>
            <a:ext cx="2095500" cy="356700"/>
          </a:xfrm>
          <a:prstGeom prst="roundRect">
            <a:avLst>
              <a:gd name="adj" fmla="val 16667"/>
            </a:avLst>
          </a:prstGeom>
          <a:solidFill>
            <a:srgbClr val="6D9EEB"/>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rPr>
              <a:t>2. RL Environment</a:t>
            </a:r>
            <a:endParaRPr sz="1500" b="1">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55"/>
        <p:cNvGrpSpPr/>
        <p:nvPr/>
      </p:nvGrpSpPr>
      <p:grpSpPr>
        <a:xfrm>
          <a:off x="0" y="0"/>
          <a:ext cx="0" cy="0"/>
          <a:chOff x="0" y="0"/>
          <a:chExt cx="0" cy="0"/>
        </a:xfrm>
      </p:grpSpPr>
      <p:sp>
        <p:nvSpPr>
          <p:cNvPr id="56" name="Google Shape;56;p6"/>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6"/>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6"/>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59" name="Google Shape;59;p6"/>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6"/>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6"/>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Reminder: Milestone 2 Final Task Matrix</a:t>
            </a:r>
            <a:endParaRPr sz="2000" b="0" i="0" u="none" strike="noStrike" cap="none">
              <a:solidFill>
                <a:srgbClr val="000000"/>
              </a:solidFill>
              <a:latin typeface="Arial"/>
              <a:ea typeface="Arial"/>
              <a:cs typeface="Arial"/>
              <a:sym typeface="Arial"/>
            </a:endParaRPr>
          </a:p>
        </p:txBody>
      </p:sp>
      <p:cxnSp>
        <p:nvCxnSpPr>
          <p:cNvPr id="62" name="Google Shape;62;p6"/>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63" name="Google Shape;63;p6"/>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64" name="Google Shape;64;p6"/>
          <p:cNvSpPr/>
          <p:nvPr/>
        </p:nvSpPr>
        <p:spPr>
          <a:xfrm>
            <a:off x="4007800" y="931000"/>
            <a:ext cx="342900" cy="3892800"/>
          </a:xfrm>
          <a:prstGeom prst="rightBrace">
            <a:avLst>
              <a:gd name="adj1" fmla="val 50000"/>
              <a:gd name="adj2" fmla="val 50000"/>
            </a:avLst>
          </a:prstGeom>
          <a:no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 name="Google Shape;65;p6"/>
          <p:cNvSpPr txBox="1"/>
          <p:nvPr/>
        </p:nvSpPr>
        <p:spPr>
          <a:xfrm>
            <a:off x="4687350" y="2461750"/>
            <a:ext cx="4189200" cy="8313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AutoNum type="arabicPeriod"/>
            </a:pPr>
            <a:r>
              <a:rPr lang="en-US" dirty="0">
                <a:solidFill>
                  <a:schemeClr val="lt1"/>
                </a:solidFill>
              </a:rPr>
              <a:t>Create adaptive hitboxes.</a:t>
            </a:r>
            <a:endParaRPr dirty="0">
              <a:solidFill>
                <a:schemeClr val="lt1"/>
              </a:solidFill>
            </a:endParaRPr>
          </a:p>
          <a:p>
            <a:pPr marL="457200" lvl="0" indent="-317500" algn="l" rtl="0">
              <a:spcBef>
                <a:spcPts val="0"/>
              </a:spcBef>
              <a:spcAft>
                <a:spcPts val="0"/>
              </a:spcAft>
              <a:buClr>
                <a:schemeClr val="lt1"/>
              </a:buClr>
              <a:buSzPts val="1400"/>
              <a:buAutoNum type="arabicPeriod"/>
            </a:pPr>
            <a:r>
              <a:rPr lang="en-US" dirty="0">
                <a:solidFill>
                  <a:schemeClr val="lt1"/>
                </a:solidFill>
              </a:rPr>
              <a:t>Alternate environments and robot types.</a:t>
            </a:r>
            <a:endParaRPr dirty="0">
              <a:solidFill>
                <a:schemeClr val="lt1"/>
              </a:solidFill>
            </a:endParaRPr>
          </a:p>
          <a:p>
            <a:pPr marL="457200" lvl="0" indent="-317500" algn="l" rtl="0">
              <a:spcBef>
                <a:spcPts val="0"/>
              </a:spcBef>
              <a:spcAft>
                <a:spcPts val="0"/>
              </a:spcAft>
              <a:buClr>
                <a:schemeClr val="lt1"/>
              </a:buClr>
              <a:buSzPts val="1400"/>
              <a:buAutoNum type="arabicPeriod"/>
            </a:pPr>
            <a:r>
              <a:rPr lang="en-US" dirty="0">
                <a:solidFill>
                  <a:schemeClr val="lt1"/>
                </a:solidFill>
              </a:rPr>
              <a:t>Finalize the Godot-Python connection.</a:t>
            </a:r>
            <a:endParaRPr dirty="0">
              <a:solidFill>
                <a:schemeClr val="lt1"/>
              </a:solidFill>
            </a:endParaRPr>
          </a:p>
        </p:txBody>
      </p:sp>
      <p:sp>
        <p:nvSpPr>
          <p:cNvPr id="66" name="Google Shape;66;p6"/>
          <p:cNvSpPr/>
          <p:nvPr/>
        </p:nvSpPr>
        <p:spPr>
          <a:xfrm>
            <a:off x="4813050" y="2105050"/>
            <a:ext cx="1949700" cy="3567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rPr>
              <a:t>To Do: Milestone 3</a:t>
            </a:r>
            <a:endParaRPr sz="1500" b="1">
              <a:solidFill>
                <a:schemeClr val="dk1"/>
              </a:solidFill>
            </a:endParaRPr>
          </a:p>
        </p:txBody>
      </p:sp>
      <p:pic>
        <p:nvPicPr>
          <p:cNvPr id="67" name="Google Shape;67;p6" title="Screenshot 2026-10-26 at 11.39.42 AM.png"/>
          <p:cNvPicPr preferRelativeResize="0"/>
          <p:nvPr/>
        </p:nvPicPr>
        <p:blipFill>
          <a:blip r:embed="rId3">
            <a:alphaModFix/>
          </a:blip>
          <a:stretch>
            <a:fillRect/>
          </a:stretch>
        </p:blipFill>
        <p:spPr>
          <a:xfrm>
            <a:off x="443100" y="913550"/>
            <a:ext cx="3364216" cy="3892799"/>
          </a:xfrm>
          <a:prstGeom prst="rect">
            <a:avLst/>
          </a:prstGeom>
          <a:noFill/>
          <a:ln w="19050" cap="flat" cmpd="sng">
            <a:solidFill>
              <a:srgbClr val="F43F5E"/>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72"/>
        <p:cNvGrpSpPr/>
        <p:nvPr/>
      </p:nvGrpSpPr>
      <p:grpSpPr>
        <a:xfrm>
          <a:off x="0" y="0"/>
          <a:ext cx="0" cy="0"/>
          <a:chOff x="0" y="0"/>
          <a:chExt cx="0" cy="0"/>
        </a:xfrm>
      </p:grpSpPr>
      <p:sp>
        <p:nvSpPr>
          <p:cNvPr id="73" name="Google Shape;73;p7"/>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7"/>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5" name="Google Shape;75;p7"/>
          <p:cNvPicPr preferRelativeResize="0"/>
          <p:nvPr/>
        </p:nvPicPr>
        <p:blipFill rotWithShape="1">
          <a:blip r:embed="rId3">
            <a:alphaModFix/>
          </a:blip>
          <a:srcRect/>
          <a:stretch/>
        </p:blipFill>
        <p:spPr>
          <a:xfrm>
            <a:off x="4016263" y="886300"/>
            <a:ext cx="1111475" cy="1111475"/>
          </a:xfrm>
          <a:prstGeom prst="rect">
            <a:avLst/>
          </a:prstGeom>
          <a:noFill/>
          <a:ln>
            <a:noFill/>
          </a:ln>
        </p:spPr>
      </p:pic>
      <p:sp>
        <p:nvSpPr>
          <p:cNvPr id="76" name="Google Shape;76;p7"/>
          <p:cNvSpPr/>
          <p:nvPr/>
        </p:nvSpPr>
        <p:spPr>
          <a:xfrm>
            <a:off x="1695450" y="2108550"/>
            <a:ext cx="5753100" cy="9525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F8FAFC"/>
              </a:buClr>
              <a:buSzPts val="4650"/>
              <a:buFont typeface="Arial"/>
              <a:buNone/>
            </a:pPr>
            <a:r>
              <a:rPr lang="en-US" sz="2500" b="1">
                <a:solidFill>
                  <a:srgbClr val="F8FAFC"/>
                </a:solidFill>
              </a:rPr>
              <a:t>Section 1: </a:t>
            </a:r>
            <a:endParaRPr sz="2500" b="1">
              <a:solidFill>
                <a:srgbClr val="F8FAFC"/>
              </a:solidFill>
            </a:endParaRPr>
          </a:p>
          <a:p>
            <a:pPr marL="0" marR="0" lvl="0" indent="0" algn="ctr" rtl="0">
              <a:lnSpc>
                <a:spcPct val="105000"/>
              </a:lnSpc>
              <a:spcBef>
                <a:spcPts val="0"/>
              </a:spcBef>
              <a:spcAft>
                <a:spcPts val="0"/>
              </a:spcAft>
              <a:buClr>
                <a:srgbClr val="F8FAFC"/>
              </a:buClr>
              <a:buSzPts val="4650"/>
              <a:buFont typeface="Arial"/>
              <a:buNone/>
            </a:pPr>
            <a:r>
              <a:rPr lang="en-US" sz="2500" b="1">
                <a:solidFill>
                  <a:srgbClr val="F8FAFC"/>
                </a:solidFill>
              </a:rPr>
              <a:t>Godot Simulation</a:t>
            </a:r>
            <a:endParaRPr sz="2500"/>
          </a:p>
        </p:txBody>
      </p:sp>
      <p:sp>
        <p:nvSpPr>
          <p:cNvPr id="77" name="Google Shape;77;p7"/>
          <p:cNvSpPr/>
          <p:nvPr/>
        </p:nvSpPr>
        <p:spPr>
          <a:xfrm>
            <a:off x="3457575" y="3171825"/>
            <a:ext cx="1000200" cy="381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7"/>
          <p:cNvSpPr/>
          <p:nvPr/>
        </p:nvSpPr>
        <p:spPr>
          <a:xfrm>
            <a:off x="4457700" y="3171825"/>
            <a:ext cx="1238400" cy="381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7"/>
          <p:cNvSpPr/>
          <p:nvPr/>
        </p:nvSpPr>
        <p:spPr>
          <a:xfrm>
            <a:off x="112750" y="116925"/>
            <a:ext cx="561300" cy="525300"/>
          </a:xfrm>
          <a:prstGeom prst="ellipse">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900" b="1"/>
              <a:t>1</a:t>
            </a:r>
            <a:endParaRPr sz="1900"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84"/>
        <p:cNvGrpSpPr/>
        <p:nvPr/>
      </p:nvGrpSpPr>
      <p:grpSpPr>
        <a:xfrm>
          <a:off x="0" y="0"/>
          <a:ext cx="0" cy="0"/>
          <a:chOff x="0" y="0"/>
          <a:chExt cx="0" cy="0"/>
        </a:xfrm>
      </p:grpSpPr>
      <p:sp>
        <p:nvSpPr>
          <p:cNvPr id="85" name="Google Shape;85;p8"/>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88" name="Google Shape;88;p8"/>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8"/>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8"/>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Godot Simulation: Headless Mode</a:t>
            </a:r>
            <a:endParaRPr sz="2000">
              <a:solidFill>
                <a:srgbClr val="F8FAFC"/>
              </a:solidFill>
              <a:latin typeface="Play"/>
              <a:ea typeface="Play"/>
              <a:cs typeface="Play"/>
              <a:sym typeface="Play"/>
            </a:endParaRPr>
          </a:p>
        </p:txBody>
      </p:sp>
      <p:cxnSp>
        <p:nvCxnSpPr>
          <p:cNvPr id="91" name="Google Shape;91;p8"/>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92" name="Google Shape;92;p8"/>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pic>
        <p:nvPicPr>
          <p:cNvPr id="93" name="Google Shape;93;p8"/>
          <p:cNvPicPr preferRelativeResize="0"/>
          <p:nvPr/>
        </p:nvPicPr>
        <p:blipFill>
          <a:blip r:embed="rId3">
            <a:alphaModFix/>
          </a:blip>
          <a:stretch>
            <a:fillRect/>
          </a:stretch>
        </p:blipFill>
        <p:spPr>
          <a:xfrm>
            <a:off x="152400" y="1337086"/>
            <a:ext cx="8839199" cy="2469340"/>
          </a:xfrm>
          <a:prstGeom prst="rect">
            <a:avLst/>
          </a:prstGeom>
          <a:noFill/>
          <a:ln w="19050" cap="flat" cmpd="sng">
            <a:solidFill>
              <a:srgbClr val="F43F5E"/>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98"/>
        <p:cNvGrpSpPr/>
        <p:nvPr/>
      </p:nvGrpSpPr>
      <p:grpSpPr>
        <a:xfrm>
          <a:off x="0" y="0"/>
          <a:ext cx="0" cy="0"/>
          <a:chOff x="0" y="0"/>
          <a:chExt cx="0" cy="0"/>
        </a:xfrm>
      </p:grpSpPr>
      <p:sp>
        <p:nvSpPr>
          <p:cNvPr id="99" name="Google Shape;99;p9"/>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9"/>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9"/>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102" name="Google Shape;102;p9"/>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9"/>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Godot Simulation: Exposable Inputs</a:t>
            </a:r>
            <a:endParaRPr sz="2000" b="0" i="0" u="none" strike="noStrike" cap="none">
              <a:solidFill>
                <a:srgbClr val="000000"/>
              </a:solidFill>
              <a:latin typeface="Arial"/>
              <a:ea typeface="Arial"/>
              <a:cs typeface="Arial"/>
              <a:sym typeface="Arial"/>
            </a:endParaRPr>
          </a:p>
        </p:txBody>
      </p:sp>
      <p:cxnSp>
        <p:nvCxnSpPr>
          <p:cNvPr id="105" name="Google Shape;105;p9"/>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106" name="Google Shape;106;p9"/>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pic>
        <p:nvPicPr>
          <p:cNvPr id="107" name="Google Shape;107;p9"/>
          <p:cNvPicPr preferRelativeResize="0"/>
          <p:nvPr/>
        </p:nvPicPr>
        <p:blipFill>
          <a:blip r:embed="rId3">
            <a:alphaModFix/>
          </a:blip>
          <a:stretch>
            <a:fillRect/>
          </a:stretch>
        </p:blipFill>
        <p:spPr>
          <a:xfrm>
            <a:off x="995900" y="985849"/>
            <a:ext cx="3028950" cy="3171825"/>
          </a:xfrm>
          <a:prstGeom prst="rect">
            <a:avLst/>
          </a:prstGeom>
          <a:noFill/>
          <a:ln w="19050" cap="flat" cmpd="sng">
            <a:solidFill>
              <a:srgbClr val="3B82F6"/>
            </a:solidFill>
            <a:prstDash val="solid"/>
            <a:round/>
            <a:headEnd type="none" w="sm" len="sm"/>
            <a:tailEnd type="none" w="sm" len="sm"/>
          </a:ln>
        </p:spPr>
      </p:pic>
      <p:pic>
        <p:nvPicPr>
          <p:cNvPr id="108" name="Google Shape;108;p9"/>
          <p:cNvPicPr preferRelativeResize="0"/>
          <p:nvPr/>
        </p:nvPicPr>
        <p:blipFill>
          <a:blip r:embed="rId4">
            <a:alphaModFix/>
          </a:blip>
          <a:stretch>
            <a:fillRect/>
          </a:stretch>
        </p:blipFill>
        <p:spPr>
          <a:xfrm>
            <a:off x="4954375" y="474761"/>
            <a:ext cx="3091705" cy="4193964"/>
          </a:xfrm>
          <a:prstGeom prst="rect">
            <a:avLst/>
          </a:prstGeom>
          <a:noFill/>
          <a:ln w="19050" cap="flat" cmpd="sng">
            <a:solidFill>
              <a:srgbClr val="3B82F6"/>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113"/>
        <p:cNvGrpSpPr/>
        <p:nvPr/>
      </p:nvGrpSpPr>
      <p:grpSpPr>
        <a:xfrm>
          <a:off x="0" y="0"/>
          <a:ext cx="0" cy="0"/>
          <a:chOff x="0" y="0"/>
          <a:chExt cx="0" cy="0"/>
        </a:xfrm>
      </p:grpSpPr>
      <p:sp>
        <p:nvSpPr>
          <p:cNvPr id="114" name="Google Shape;114;p10"/>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0"/>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0"/>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117" name="Google Shape;117;p10"/>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0"/>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0"/>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Godot Simulation: State Feedback</a:t>
            </a:r>
            <a:endParaRPr sz="2000" b="0" i="0" u="none" strike="noStrike" cap="none">
              <a:solidFill>
                <a:srgbClr val="000000"/>
              </a:solidFill>
              <a:latin typeface="Arial"/>
              <a:ea typeface="Arial"/>
              <a:cs typeface="Arial"/>
              <a:sym typeface="Arial"/>
            </a:endParaRPr>
          </a:p>
        </p:txBody>
      </p:sp>
      <p:cxnSp>
        <p:nvCxnSpPr>
          <p:cNvPr id="120" name="Google Shape;120;p10"/>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121" name="Google Shape;121;p10"/>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pic>
        <p:nvPicPr>
          <p:cNvPr id="122" name="Google Shape;122;p10"/>
          <p:cNvPicPr preferRelativeResize="0"/>
          <p:nvPr/>
        </p:nvPicPr>
        <p:blipFill>
          <a:blip r:embed="rId3">
            <a:alphaModFix/>
          </a:blip>
          <a:stretch>
            <a:fillRect/>
          </a:stretch>
        </p:blipFill>
        <p:spPr>
          <a:xfrm>
            <a:off x="807513" y="793674"/>
            <a:ext cx="7403176" cy="3917739"/>
          </a:xfrm>
          <a:prstGeom prst="rect">
            <a:avLst/>
          </a:prstGeom>
          <a:noFill/>
          <a:ln w="19050" cap="flat" cmpd="sng">
            <a:solidFill>
              <a:srgbClr val="F43F5E"/>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127"/>
        <p:cNvGrpSpPr/>
        <p:nvPr/>
      </p:nvGrpSpPr>
      <p:grpSpPr>
        <a:xfrm>
          <a:off x="0" y="0"/>
          <a:ext cx="0" cy="0"/>
          <a:chOff x="0" y="0"/>
          <a:chExt cx="0" cy="0"/>
        </a:xfrm>
      </p:grpSpPr>
      <p:sp>
        <p:nvSpPr>
          <p:cNvPr id="128" name="Google Shape;128;p11"/>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1"/>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1"/>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131" name="Google Shape;131;p11"/>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1"/>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1"/>
          <p:cNvSpPr/>
          <p:nvPr/>
        </p:nvSpPr>
        <p:spPr>
          <a:xfrm>
            <a:off x="377200" y="288016"/>
            <a:ext cx="8263800" cy="654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Godot Simulation: Adaptive Hitboxes,</a:t>
            </a:r>
            <a:endParaRPr sz="2000">
              <a:solidFill>
                <a:srgbClr val="F8FAFC"/>
              </a:solidFill>
              <a:latin typeface="Play"/>
              <a:ea typeface="Play"/>
              <a:cs typeface="Play"/>
              <a:sym typeface="Play"/>
            </a:endParaRPr>
          </a:p>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Environment Interactions &amp; Match Conditions</a:t>
            </a:r>
            <a:endParaRPr sz="2000" b="0" i="0" u="none" strike="noStrike" cap="none">
              <a:solidFill>
                <a:srgbClr val="000000"/>
              </a:solidFill>
              <a:latin typeface="Arial"/>
              <a:ea typeface="Arial"/>
              <a:cs typeface="Arial"/>
              <a:sym typeface="Arial"/>
            </a:endParaRPr>
          </a:p>
        </p:txBody>
      </p:sp>
      <p:cxnSp>
        <p:nvCxnSpPr>
          <p:cNvPr id="134" name="Google Shape;134;p11"/>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135" name="Google Shape;135;p11"/>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136" name="Google Shape;136;p11"/>
          <p:cNvSpPr txBox="1"/>
          <p:nvPr/>
        </p:nvSpPr>
        <p:spPr>
          <a:xfrm>
            <a:off x="377200" y="1520838"/>
            <a:ext cx="8146200" cy="1046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Char char="●"/>
            </a:pPr>
            <a:r>
              <a:rPr lang="en-US">
                <a:solidFill>
                  <a:schemeClr val="lt1"/>
                </a:solidFill>
              </a:rPr>
              <a:t>The team tried out different ways to connect hitboxes.</a:t>
            </a:r>
            <a:endParaRPr>
              <a:solidFill>
                <a:schemeClr val="lt1"/>
              </a:solidFill>
            </a:endParaRPr>
          </a:p>
          <a:p>
            <a:pPr marL="914400" lvl="1" indent="-317500" algn="l" rtl="0">
              <a:spcBef>
                <a:spcPts val="0"/>
              </a:spcBef>
              <a:spcAft>
                <a:spcPts val="0"/>
              </a:spcAft>
              <a:buClr>
                <a:schemeClr val="lt1"/>
              </a:buClr>
              <a:buSzPts val="1400"/>
              <a:buChar char="○"/>
            </a:pPr>
            <a:r>
              <a:rPr lang="en-US">
                <a:solidFill>
                  <a:schemeClr val="lt1"/>
                </a:solidFill>
              </a:rPr>
              <a:t>Skeleton and Joint nodes in Godot.</a:t>
            </a:r>
            <a:endParaRPr>
              <a:solidFill>
                <a:schemeClr val="lt1"/>
              </a:solidFill>
            </a:endParaRPr>
          </a:p>
          <a:p>
            <a:pPr marL="457200" lvl="0" indent="-317500" algn="l" rtl="0">
              <a:spcBef>
                <a:spcPts val="0"/>
              </a:spcBef>
              <a:spcAft>
                <a:spcPts val="0"/>
              </a:spcAft>
              <a:buClr>
                <a:schemeClr val="lt1"/>
              </a:buClr>
              <a:buSzPts val="1400"/>
              <a:buChar char="●"/>
            </a:pPr>
            <a:r>
              <a:rPr lang="en-US">
                <a:solidFill>
                  <a:schemeClr val="lt1"/>
                </a:solidFill>
              </a:rPr>
              <a:t>Tested how meshes and hitboxes can be implemented in a modular way.</a:t>
            </a:r>
            <a:endParaRPr>
              <a:solidFill>
                <a:schemeClr val="lt1"/>
              </a:solidFill>
            </a:endParaRPr>
          </a:p>
          <a:p>
            <a:pPr marL="457200" lvl="0" indent="-317500" algn="l" rtl="0">
              <a:spcBef>
                <a:spcPts val="0"/>
              </a:spcBef>
              <a:spcAft>
                <a:spcPts val="0"/>
              </a:spcAft>
              <a:buClr>
                <a:schemeClr val="lt1"/>
              </a:buClr>
              <a:buSzPts val="1400"/>
              <a:buChar char="●"/>
            </a:pPr>
            <a:r>
              <a:rPr lang="en-US">
                <a:solidFill>
                  <a:schemeClr val="lt1"/>
                </a:solidFill>
              </a:rPr>
              <a:t>Different models currently out of scope and other tasks were prioritized.</a:t>
            </a:r>
            <a:endParaRPr>
              <a:solidFill>
                <a:schemeClr val="lt1"/>
              </a:solidFill>
            </a:endParaRPr>
          </a:p>
        </p:txBody>
      </p:sp>
      <p:sp>
        <p:nvSpPr>
          <p:cNvPr id="137" name="Google Shape;137;p11"/>
          <p:cNvSpPr txBox="1"/>
          <p:nvPr/>
        </p:nvSpPr>
        <p:spPr>
          <a:xfrm>
            <a:off x="390900" y="3352725"/>
            <a:ext cx="7755300" cy="1046700"/>
          </a:xfrm>
          <a:prstGeom prst="rect">
            <a:avLst/>
          </a:prstGeom>
          <a:noFill/>
          <a:ln>
            <a:noFill/>
          </a:ln>
        </p:spPr>
        <p:txBody>
          <a:bodyPr spcFirstLastPara="1" wrap="square" lIns="91425" tIns="91425" rIns="91425" bIns="91425" anchor="t" anchorCtr="0">
            <a:spAutoFit/>
          </a:bodyPr>
          <a:lstStyle/>
          <a:p>
            <a:pPr marL="457200" lvl="0" indent="-317500" algn="l" rtl="0">
              <a:spcBef>
                <a:spcPts val="0"/>
              </a:spcBef>
              <a:spcAft>
                <a:spcPts val="0"/>
              </a:spcAft>
              <a:buClr>
                <a:schemeClr val="lt1"/>
              </a:buClr>
              <a:buSzPts val="1400"/>
              <a:buChar char="●"/>
            </a:pPr>
            <a:r>
              <a:rPr lang="en-US">
                <a:solidFill>
                  <a:schemeClr val="lt1"/>
                </a:solidFill>
              </a:rPr>
              <a:t>Match conditions were made easily modular.</a:t>
            </a:r>
            <a:endParaRPr>
              <a:solidFill>
                <a:schemeClr val="lt1"/>
              </a:solidFill>
            </a:endParaRPr>
          </a:p>
          <a:p>
            <a:pPr marL="457200" lvl="0" indent="-317500" algn="l" rtl="0">
              <a:spcBef>
                <a:spcPts val="0"/>
              </a:spcBef>
              <a:spcAft>
                <a:spcPts val="0"/>
              </a:spcAft>
              <a:buClr>
                <a:schemeClr val="lt1"/>
              </a:buClr>
              <a:buSzPts val="1400"/>
              <a:buChar char="●"/>
            </a:pPr>
            <a:r>
              <a:rPr lang="en-US">
                <a:solidFill>
                  <a:schemeClr val="lt1"/>
                </a:solidFill>
              </a:rPr>
              <a:t>The team has chosen to stick with the default ring environment for the start.</a:t>
            </a:r>
            <a:endParaRPr>
              <a:solidFill>
                <a:schemeClr val="lt1"/>
              </a:solidFill>
            </a:endParaRPr>
          </a:p>
          <a:p>
            <a:pPr marL="457200" lvl="0" indent="-317500" algn="l" rtl="0">
              <a:spcBef>
                <a:spcPts val="0"/>
              </a:spcBef>
              <a:spcAft>
                <a:spcPts val="0"/>
              </a:spcAft>
              <a:buClr>
                <a:schemeClr val="lt1"/>
              </a:buClr>
              <a:buSzPts val="1400"/>
              <a:buChar char="●"/>
            </a:pPr>
            <a:r>
              <a:rPr lang="en-US">
                <a:solidFill>
                  <a:schemeClr val="lt1"/>
                </a:solidFill>
              </a:rPr>
              <a:t>Made sure the robots can fully interact with each other in this environment.</a:t>
            </a:r>
            <a:endParaRPr>
              <a:solidFill>
                <a:schemeClr val="lt1"/>
              </a:solidFill>
            </a:endParaRPr>
          </a:p>
          <a:p>
            <a:pPr marL="457200" lvl="0" indent="-317500" algn="l" rtl="0">
              <a:spcBef>
                <a:spcPts val="0"/>
              </a:spcBef>
              <a:spcAft>
                <a:spcPts val="0"/>
              </a:spcAft>
              <a:buClr>
                <a:schemeClr val="lt1"/>
              </a:buClr>
              <a:buSzPts val="1400"/>
              <a:buChar char="●"/>
            </a:pPr>
            <a:r>
              <a:rPr lang="en-US">
                <a:solidFill>
                  <a:schemeClr val="lt1"/>
                </a:solidFill>
              </a:rPr>
              <a:t>Functionality for other environmental hazards or interactables currently out of scope.</a:t>
            </a:r>
            <a:endParaRPr>
              <a:solidFill>
                <a:schemeClr val="lt1"/>
              </a:solidFill>
            </a:endParaRPr>
          </a:p>
        </p:txBody>
      </p:sp>
      <p:sp>
        <p:nvSpPr>
          <p:cNvPr id="138" name="Google Shape;138;p11"/>
          <p:cNvSpPr/>
          <p:nvPr/>
        </p:nvSpPr>
        <p:spPr>
          <a:xfrm>
            <a:off x="390900" y="1124750"/>
            <a:ext cx="2214600" cy="3567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rPr>
              <a:t>1. Adaptive Hitboxes</a:t>
            </a:r>
            <a:endParaRPr sz="1500" b="1">
              <a:solidFill>
                <a:schemeClr val="dk1"/>
              </a:solidFill>
            </a:endParaRPr>
          </a:p>
        </p:txBody>
      </p:sp>
      <p:sp>
        <p:nvSpPr>
          <p:cNvPr id="139" name="Google Shape;139;p11"/>
          <p:cNvSpPr/>
          <p:nvPr/>
        </p:nvSpPr>
        <p:spPr>
          <a:xfrm>
            <a:off x="377200" y="2996025"/>
            <a:ext cx="2759100" cy="356700"/>
          </a:xfrm>
          <a:prstGeom prst="roundRect">
            <a:avLst>
              <a:gd name="adj" fmla="val 16667"/>
            </a:avLst>
          </a:prstGeom>
          <a:solidFill>
            <a:srgbClr val="6D9EEB"/>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rPr>
              <a:t>2. Environment Interactions</a:t>
            </a:r>
            <a:endParaRPr sz="1500" b="1">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144"/>
        <p:cNvGrpSpPr/>
        <p:nvPr/>
      </p:nvGrpSpPr>
      <p:grpSpPr>
        <a:xfrm>
          <a:off x="0" y="0"/>
          <a:ext cx="0" cy="0"/>
          <a:chOff x="0" y="0"/>
          <a:chExt cx="0" cy="0"/>
        </a:xfrm>
      </p:grpSpPr>
      <p:sp>
        <p:nvSpPr>
          <p:cNvPr id="145" name="Google Shape;145;p12"/>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2"/>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7" name="Google Shape;147;p12"/>
          <p:cNvPicPr preferRelativeResize="0"/>
          <p:nvPr/>
        </p:nvPicPr>
        <p:blipFill rotWithShape="1">
          <a:blip r:embed="rId3">
            <a:alphaModFix/>
          </a:blip>
          <a:srcRect/>
          <a:stretch/>
        </p:blipFill>
        <p:spPr>
          <a:xfrm>
            <a:off x="4016263" y="886300"/>
            <a:ext cx="1111475" cy="1111475"/>
          </a:xfrm>
          <a:prstGeom prst="rect">
            <a:avLst/>
          </a:prstGeom>
          <a:noFill/>
          <a:ln>
            <a:noFill/>
          </a:ln>
        </p:spPr>
      </p:pic>
      <p:sp>
        <p:nvSpPr>
          <p:cNvPr id="148" name="Google Shape;148;p12"/>
          <p:cNvSpPr/>
          <p:nvPr/>
        </p:nvSpPr>
        <p:spPr>
          <a:xfrm>
            <a:off x="1695450" y="2108550"/>
            <a:ext cx="5753100" cy="9525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F8FAFC"/>
              </a:buClr>
              <a:buSzPts val="4650"/>
              <a:buFont typeface="Arial"/>
              <a:buNone/>
            </a:pPr>
            <a:r>
              <a:rPr lang="en-US" sz="2500" b="1">
                <a:solidFill>
                  <a:srgbClr val="F8FAFC"/>
                </a:solidFill>
              </a:rPr>
              <a:t>Section 2:</a:t>
            </a:r>
            <a:endParaRPr sz="2500" b="1">
              <a:solidFill>
                <a:srgbClr val="F8FAFC"/>
              </a:solidFill>
            </a:endParaRPr>
          </a:p>
          <a:p>
            <a:pPr marL="0" marR="0" lvl="0" indent="0" algn="ctr" rtl="0">
              <a:lnSpc>
                <a:spcPct val="105000"/>
              </a:lnSpc>
              <a:spcBef>
                <a:spcPts val="0"/>
              </a:spcBef>
              <a:spcAft>
                <a:spcPts val="0"/>
              </a:spcAft>
              <a:buClr>
                <a:srgbClr val="F8FAFC"/>
              </a:buClr>
              <a:buSzPts val="4650"/>
              <a:buFont typeface="Arial"/>
              <a:buNone/>
            </a:pPr>
            <a:r>
              <a:rPr lang="en-US" sz="2500" b="1">
                <a:solidFill>
                  <a:srgbClr val="F8FAFC"/>
                </a:solidFill>
              </a:rPr>
              <a:t>RL Environment</a:t>
            </a:r>
            <a:endParaRPr sz="2500"/>
          </a:p>
        </p:txBody>
      </p:sp>
      <p:sp>
        <p:nvSpPr>
          <p:cNvPr id="149" name="Google Shape;149;p12"/>
          <p:cNvSpPr/>
          <p:nvPr/>
        </p:nvSpPr>
        <p:spPr>
          <a:xfrm>
            <a:off x="3457575" y="3171825"/>
            <a:ext cx="1000200" cy="381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2"/>
          <p:cNvSpPr/>
          <p:nvPr/>
        </p:nvSpPr>
        <p:spPr>
          <a:xfrm>
            <a:off x="4457700" y="3171825"/>
            <a:ext cx="1238400" cy="381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2"/>
          <p:cNvSpPr/>
          <p:nvPr/>
        </p:nvSpPr>
        <p:spPr>
          <a:xfrm>
            <a:off x="112750" y="116925"/>
            <a:ext cx="561300" cy="525300"/>
          </a:xfrm>
          <a:prstGeom prst="ellipse">
            <a:avLst/>
          </a:prstGeom>
          <a:solidFill>
            <a:srgbClr val="6D9EEB"/>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900" b="1"/>
              <a:t>2</a:t>
            </a:r>
            <a:endParaRPr sz="19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156"/>
        <p:cNvGrpSpPr/>
        <p:nvPr/>
      </p:nvGrpSpPr>
      <p:grpSpPr>
        <a:xfrm>
          <a:off x="0" y="0"/>
          <a:ext cx="0" cy="0"/>
          <a:chOff x="0" y="0"/>
          <a:chExt cx="0" cy="0"/>
        </a:xfrm>
      </p:grpSpPr>
      <p:sp>
        <p:nvSpPr>
          <p:cNvPr id="157" name="Google Shape;157;p13"/>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3"/>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160" name="Google Shape;160;p13"/>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3"/>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RL Environment: Research Specific Algorithms</a:t>
            </a:r>
            <a:endParaRPr sz="2000" b="0" i="0" u="none" strike="noStrike" cap="none">
              <a:solidFill>
                <a:srgbClr val="000000"/>
              </a:solidFill>
              <a:latin typeface="Arial"/>
              <a:ea typeface="Arial"/>
              <a:cs typeface="Arial"/>
              <a:sym typeface="Arial"/>
            </a:endParaRPr>
          </a:p>
        </p:txBody>
      </p:sp>
      <p:cxnSp>
        <p:nvCxnSpPr>
          <p:cNvPr id="163" name="Google Shape;163;p13"/>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164" name="Google Shape;164;p13"/>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graphicFrame>
        <p:nvGraphicFramePr>
          <p:cNvPr id="165" name="Google Shape;165;p13"/>
          <p:cNvGraphicFramePr/>
          <p:nvPr>
            <p:extLst>
              <p:ext uri="{D42A27DB-BD31-4B8C-83A1-F6EECF244321}">
                <p14:modId xmlns:p14="http://schemas.microsoft.com/office/powerpoint/2010/main" val="3356731341"/>
              </p:ext>
            </p:extLst>
          </p:nvPr>
        </p:nvGraphicFramePr>
        <p:xfrm>
          <a:off x="889600" y="1544163"/>
          <a:ext cx="7239000" cy="2560200"/>
        </p:xfrm>
        <a:graphic>
          <a:graphicData uri="http://schemas.openxmlformats.org/drawingml/2006/table">
            <a:tbl>
              <a:tblPr>
                <a:noFill/>
                <a:tableStyleId>{4BB847E5-C570-4FEA-8872-29478EA9188B}</a:tableStyleId>
              </a:tblPr>
              <a:tblGrid>
                <a:gridCol w="1784400">
                  <a:extLst>
                    <a:ext uri="{9D8B030D-6E8A-4147-A177-3AD203B41FA5}">
                      <a16:colId xmlns:a16="http://schemas.microsoft.com/office/drawing/2014/main" val="20000"/>
                    </a:ext>
                  </a:extLst>
                </a:gridCol>
                <a:gridCol w="3041600">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sz="1200" b="1">
                          <a:solidFill>
                            <a:schemeClr val="lt1"/>
                          </a:solidFill>
                        </a:rPr>
                        <a:t>PPO (Proximal Policy Optimization)</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dirty="0">
                          <a:solidFill>
                            <a:schemeClr val="lt1"/>
                          </a:solidFill>
                        </a:rPr>
                        <a:t>On-Policy algorithm. Can perform in discrete or continuous action spaces.</a:t>
                      </a:r>
                      <a:endParaRPr sz="1200" dirty="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Baseline learning algorithm. Well-documented.</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200" b="1">
                          <a:solidFill>
                            <a:schemeClr val="lt1"/>
                          </a:solidFill>
                        </a:rPr>
                        <a:t>SAC (Soft Actor-Critic)</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Off-Policy algorithm. Can only be used for environments with continuous action spaces.</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dirty="0">
                          <a:solidFill>
                            <a:schemeClr val="lt1"/>
                          </a:solidFill>
                        </a:rPr>
                        <a:t>Could be used as a comparison algorithm against on-policy algorithms. </a:t>
                      </a:r>
                      <a:endParaRPr sz="1200" dirty="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200" b="1">
                          <a:solidFill>
                            <a:schemeClr val="lt1"/>
                          </a:solidFill>
                        </a:rPr>
                        <a:t>TD3 (Twin Delayed DDPG)</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Off-Policy algorithm. Similar to SAC. </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Harder to tune than previous algorithms.</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200" b="1">
                          <a:solidFill>
                            <a:schemeClr val="lt1"/>
                          </a:solidFill>
                        </a:rPr>
                        <a:t>DQN (Deep Q-Network)</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Off-Policy algorithm. Picks from a fixed list of actions.</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dirty="0">
                          <a:solidFill>
                            <a:schemeClr val="lt1"/>
                          </a:solidFill>
                        </a:rPr>
                        <a:t>More suited to discrete environments, but can be modified.</a:t>
                      </a:r>
                      <a:endParaRPr sz="1200" dirty="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3"/>
                  </a:ext>
                </a:extLst>
              </a:tr>
            </a:tbl>
          </a:graphicData>
        </a:graphic>
      </p:graphicFrame>
      <p:sp>
        <p:nvSpPr>
          <p:cNvPr id="166" name="Google Shape;166;p13"/>
          <p:cNvSpPr/>
          <p:nvPr/>
        </p:nvSpPr>
        <p:spPr>
          <a:xfrm>
            <a:off x="889600" y="1137950"/>
            <a:ext cx="1737000" cy="2925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t>Algorithm</a:t>
            </a:r>
            <a:endParaRPr b="1">
              <a:solidFill>
                <a:srgbClr val="000000"/>
              </a:solidFill>
            </a:endParaRPr>
          </a:p>
        </p:txBody>
      </p:sp>
      <p:sp>
        <p:nvSpPr>
          <p:cNvPr id="167" name="Google Shape;167;p13"/>
          <p:cNvSpPr/>
          <p:nvPr/>
        </p:nvSpPr>
        <p:spPr>
          <a:xfrm>
            <a:off x="2726700" y="1137950"/>
            <a:ext cx="2943000" cy="2925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t>Description</a:t>
            </a:r>
            <a:endParaRPr b="1">
              <a:solidFill>
                <a:srgbClr val="000000"/>
              </a:solidFill>
            </a:endParaRPr>
          </a:p>
        </p:txBody>
      </p:sp>
      <p:sp>
        <p:nvSpPr>
          <p:cNvPr id="168" name="Google Shape;168;p13"/>
          <p:cNvSpPr/>
          <p:nvPr/>
        </p:nvSpPr>
        <p:spPr>
          <a:xfrm>
            <a:off x="5770650" y="1137950"/>
            <a:ext cx="2381400" cy="2925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t>Suitability</a:t>
            </a:r>
            <a:endParaRPr b="1">
              <a:solidFill>
                <a:srgbClr val="000000"/>
              </a:solidFill>
            </a:endParaRPr>
          </a:p>
        </p:txBody>
      </p:sp>
      <p:sp>
        <p:nvSpPr>
          <p:cNvPr id="169" name="Google Shape;169;p13"/>
          <p:cNvSpPr/>
          <p:nvPr/>
        </p:nvSpPr>
        <p:spPr>
          <a:xfrm>
            <a:off x="747525" y="1544175"/>
            <a:ext cx="67200" cy="548700"/>
          </a:xfrm>
          <a:prstGeom prst="rect">
            <a:avLst/>
          </a:prstGeom>
          <a:solidFill>
            <a:srgbClr val="F1C23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70" name="Google Shape;170;p13"/>
          <p:cNvSpPr txBox="1"/>
          <p:nvPr/>
        </p:nvSpPr>
        <p:spPr>
          <a:xfrm>
            <a:off x="814725" y="4218050"/>
            <a:ext cx="7239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lt1"/>
                </a:solidFill>
              </a:rPr>
              <a:t>Note: </a:t>
            </a:r>
            <a:r>
              <a:rPr lang="en-US">
                <a:solidFill>
                  <a:schemeClr val="lt1"/>
                </a:solidFill>
              </a:rPr>
              <a:t>chose to start with PPO, test others later on within the next milestone.</a:t>
            </a:r>
            <a:endParaRPr>
              <a:solidFill>
                <a:schemeClr val="lt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175"/>
        <p:cNvGrpSpPr/>
        <p:nvPr/>
      </p:nvGrpSpPr>
      <p:grpSpPr>
        <a:xfrm>
          <a:off x="0" y="0"/>
          <a:ext cx="0" cy="0"/>
          <a:chOff x="0" y="0"/>
          <a:chExt cx="0" cy="0"/>
        </a:xfrm>
      </p:grpSpPr>
      <p:sp>
        <p:nvSpPr>
          <p:cNvPr id="176" name="Google Shape;176;p14"/>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4"/>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4"/>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179" name="Google Shape;179;p14"/>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4"/>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4"/>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RL Environment: Research RL Libraries</a:t>
            </a:r>
            <a:endParaRPr sz="2000" b="0" i="0" u="none" strike="noStrike" cap="none">
              <a:solidFill>
                <a:srgbClr val="000000"/>
              </a:solidFill>
              <a:latin typeface="Arial"/>
              <a:ea typeface="Arial"/>
              <a:cs typeface="Arial"/>
              <a:sym typeface="Arial"/>
            </a:endParaRPr>
          </a:p>
        </p:txBody>
      </p:sp>
      <p:cxnSp>
        <p:nvCxnSpPr>
          <p:cNvPr id="182" name="Google Shape;182;p14"/>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183" name="Google Shape;183;p14"/>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graphicFrame>
        <p:nvGraphicFramePr>
          <p:cNvPr id="184" name="Google Shape;184;p14"/>
          <p:cNvGraphicFramePr/>
          <p:nvPr/>
        </p:nvGraphicFramePr>
        <p:xfrm>
          <a:off x="889600" y="1544163"/>
          <a:ext cx="7239000" cy="3108840"/>
        </p:xfrm>
        <a:graphic>
          <a:graphicData uri="http://schemas.openxmlformats.org/drawingml/2006/table">
            <a:tbl>
              <a:tblPr>
                <a:noFill/>
                <a:tableStyleId>{4BB847E5-C570-4FEA-8872-29478EA9188B}</a:tableStyleId>
              </a:tblPr>
              <a:tblGrid>
                <a:gridCol w="1392725">
                  <a:extLst>
                    <a:ext uri="{9D8B030D-6E8A-4147-A177-3AD203B41FA5}">
                      <a16:colId xmlns:a16="http://schemas.microsoft.com/office/drawing/2014/main" val="20000"/>
                    </a:ext>
                  </a:extLst>
                </a:gridCol>
                <a:gridCol w="3433275">
                  <a:extLst>
                    <a:ext uri="{9D8B030D-6E8A-4147-A177-3AD203B41FA5}">
                      <a16:colId xmlns:a16="http://schemas.microsoft.com/office/drawing/2014/main" val="20001"/>
                    </a:ext>
                  </a:extLst>
                </a:gridCol>
                <a:gridCol w="2413000">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sz="1200" b="1">
                          <a:solidFill>
                            <a:schemeClr val="lt1"/>
                          </a:solidFill>
                        </a:rPr>
                        <a:t>SB3 (Stable Baselines3)</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Supports algorithms PPO, SAC, TD3, and DQN. Shows how to incorporate Gymnasium in its documentation.</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Suitable to custom environment, easy implementation.</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200" b="1">
                          <a:solidFill>
                            <a:schemeClr val="lt1"/>
                          </a:solidFill>
                        </a:rPr>
                        <a:t>CleanRL</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Simple code and shorter algorithms, (single file implementation). Does have support for Gymnasium.</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May be a good tool for learning, but appeared less documented/structured.</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1"/>
                  </a:ext>
                </a:extLst>
              </a:tr>
              <a:tr h="910025">
                <a:tc>
                  <a:txBody>
                    <a:bodyPr/>
                    <a:lstStyle/>
                    <a:p>
                      <a:pPr marL="0" lvl="0" indent="0" algn="l" rtl="0">
                        <a:spcBef>
                          <a:spcPts val="0"/>
                        </a:spcBef>
                        <a:spcAft>
                          <a:spcPts val="0"/>
                        </a:spcAft>
                        <a:buNone/>
                      </a:pPr>
                      <a:r>
                        <a:rPr lang="en-US" sz="1200" b="1">
                          <a:solidFill>
                            <a:schemeClr val="lt1"/>
                          </a:solidFill>
                        </a:rPr>
                        <a:t>RLlib (Ray)</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Provides implementations of various algorithms like PPO. More suited to large-scale datasets/multiple machines. Offers support for MARL.</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Reconsider for the MARL reach goal. </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200" b="1">
                          <a:solidFill>
                            <a:schemeClr val="lt1"/>
                          </a:solidFill>
                        </a:rPr>
                        <a:t>PyTorch</a:t>
                      </a:r>
                      <a:endParaRPr sz="1200" b="1">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Can be integrated with Gymnasium, but required implementation of policy networks/training procedures.</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tc>
                  <a:txBody>
                    <a:bodyPr/>
                    <a:lstStyle/>
                    <a:p>
                      <a:pPr marL="0" lvl="0" indent="0" algn="l" rtl="0">
                        <a:spcBef>
                          <a:spcPts val="0"/>
                        </a:spcBef>
                        <a:spcAft>
                          <a:spcPts val="0"/>
                        </a:spcAft>
                        <a:buNone/>
                      </a:pPr>
                      <a:r>
                        <a:rPr lang="en-US" sz="1200">
                          <a:solidFill>
                            <a:schemeClr val="lt1"/>
                          </a:solidFill>
                        </a:rPr>
                        <a:t>Not ideal due to the time constraints of the project.</a:t>
                      </a:r>
                      <a:endParaRPr sz="1200">
                        <a:solidFill>
                          <a:schemeClr val="lt1"/>
                        </a:solidFill>
                      </a:endParaRPr>
                    </a:p>
                  </a:txBody>
                  <a:tcPr marL="91425" marR="91425" marT="91425" marB="91425">
                    <a:lnL w="19050" cap="flat" cmpd="sng">
                      <a:solidFill>
                        <a:srgbClr val="3B82F6"/>
                      </a:solidFill>
                      <a:prstDash val="solid"/>
                      <a:round/>
                      <a:headEnd type="none" w="sm" len="sm"/>
                      <a:tailEnd type="none" w="sm" len="sm"/>
                    </a:lnL>
                    <a:lnR w="19050" cap="flat" cmpd="sng">
                      <a:solidFill>
                        <a:srgbClr val="3B82F6"/>
                      </a:solidFill>
                      <a:prstDash val="solid"/>
                      <a:round/>
                      <a:headEnd type="none" w="sm" len="sm"/>
                      <a:tailEnd type="none" w="sm" len="sm"/>
                    </a:lnR>
                    <a:lnT w="19050" cap="flat" cmpd="sng">
                      <a:solidFill>
                        <a:srgbClr val="3B82F6"/>
                      </a:solidFill>
                      <a:prstDash val="solid"/>
                      <a:round/>
                      <a:headEnd type="none" w="sm" len="sm"/>
                      <a:tailEnd type="none" w="sm" len="sm"/>
                    </a:lnT>
                    <a:lnB w="19050" cap="flat" cmpd="sng">
                      <a:solidFill>
                        <a:srgbClr val="3B82F6"/>
                      </a:solidFill>
                      <a:prstDash val="solid"/>
                      <a:round/>
                      <a:headEnd type="none" w="sm" len="sm"/>
                      <a:tailEnd type="none" w="sm" len="sm"/>
                    </a:lnB>
                    <a:solidFill>
                      <a:schemeClr val="dk2"/>
                    </a:solidFill>
                  </a:tcPr>
                </a:tc>
                <a:extLst>
                  <a:ext uri="{0D108BD9-81ED-4DB2-BD59-A6C34878D82A}">
                    <a16:rowId xmlns:a16="http://schemas.microsoft.com/office/drawing/2014/main" val="10003"/>
                  </a:ext>
                </a:extLst>
              </a:tr>
            </a:tbl>
          </a:graphicData>
        </a:graphic>
      </p:graphicFrame>
      <p:sp>
        <p:nvSpPr>
          <p:cNvPr id="185" name="Google Shape;185;p14"/>
          <p:cNvSpPr/>
          <p:nvPr/>
        </p:nvSpPr>
        <p:spPr>
          <a:xfrm>
            <a:off x="889600" y="1137950"/>
            <a:ext cx="1345800" cy="2925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t>Library</a:t>
            </a:r>
            <a:endParaRPr b="1">
              <a:solidFill>
                <a:srgbClr val="000000"/>
              </a:solidFill>
            </a:endParaRPr>
          </a:p>
        </p:txBody>
      </p:sp>
      <p:sp>
        <p:nvSpPr>
          <p:cNvPr id="186" name="Google Shape;186;p14"/>
          <p:cNvSpPr/>
          <p:nvPr/>
        </p:nvSpPr>
        <p:spPr>
          <a:xfrm>
            <a:off x="2330425" y="1137950"/>
            <a:ext cx="3339300" cy="2925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t>Description</a:t>
            </a:r>
            <a:endParaRPr b="1">
              <a:solidFill>
                <a:srgbClr val="000000"/>
              </a:solidFill>
            </a:endParaRPr>
          </a:p>
        </p:txBody>
      </p:sp>
      <p:sp>
        <p:nvSpPr>
          <p:cNvPr id="187" name="Google Shape;187;p14"/>
          <p:cNvSpPr/>
          <p:nvPr/>
        </p:nvSpPr>
        <p:spPr>
          <a:xfrm>
            <a:off x="5770650" y="1137950"/>
            <a:ext cx="2381400" cy="292500"/>
          </a:xfrm>
          <a:prstGeom prst="roundRect">
            <a:avLst>
              <a:gd name="adj" fmla="val 16667"/>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t>Suitability</a:t>
            </a:r>
            <a:endParaRPr b="1">
              <a:solidFill>
                <a:srgbClr val="000000"/>
              </a:solidFill>
            </a:endParaRPr>
          </a:p>
        </p:txBody>
      </p:sp>
      <p:sp>
        <p:nvSpPr>
          <p:cNvPr id="188" name="Google Shape;188;p14"/>
          <p:cNvSpPr/>
          <p:nvPr/>
        </p:nvSpPr>
        <p:spPr>
          <a:xfrm>
            <a:off x="747525" y="1544175"/>
            <a:ext cx="67200" cy="731400"/>
          </a:xfrm>
          <a:prstGeom prst="rect">
            <a:avLst/>
          </a:prstGeom>
          <a:solidFill>
            <a:srgbClr val="F1C232"/>
          </a:solid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193"/>
        <p:cNvGrpSpPr/>
        <p:nvPr/>
      </p:nvGrpSpPr>
      <p:grpSpPr>
        <a:xfrm>
          <a:off x="0" y="0"/>
          <a:ext cx="0" cy="0"/>
          <a:chOff x="0" y="0"/>
          <a:chExt cx="0" cy="0"/>
        </a:xfrm>
      </p:grpSpPr>
      <p:sp>
        <p:nvSpPr>
          <p:cNvPr id="194" name="Google Shape;194;p15"/>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5"/>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5"/>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197" name="Google Shape;197;p15"/>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5"/>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5"/>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RL Environment: Custom Gymnasium Environment</a:t>
            </a:r>
            <a:endParaRPr sz="2000" b="0" i="0" u="none" strike="noStrike" cap="none">
              <a:solidFill>
                <a:srgbClr val="000000"/>
              </a:solidFill>
              <a:latin typeface="Arial"/>
              <a:ea typeface="Arial"/>
              <a:cs typeface="Arial"/>
              <a:sym typeface="Arial"/>
            </a:endParaRPr>
          </a:p>
        </p:txBody>
      </p:sp>
      <p:cxnSp>
        <p:nvCxnSpPr>
          <p:cNvPr id="200" name="Google Shape;200;p15"/>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201" name="Google Shape;201;p15"/>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202" name="Google Shape;202;p15"/>
          <p:cNvSpPr txBox="1"/>
          <p:nvPr/>
        </p:nvSpPr>
        <p:spPr>
          <a:xfrm>
            <a:off x="5641000" y="212495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solidFill>
                <a:schemeClr val="lt1"/>
              </a:solidFill>
            </a:endParaRPr>
          </a:p>
        </p:txBody>
      </p:sp>
      <p:sp>
        <p:nvSpPr>
          <p:cNvPr id="203" name="Google Shape;203;p15"/>
          <p:cNvSpPr/>
          <p:nvPr/>
        </p:nvSpPr>
        <p:spPr>
          <a:xfrm>
            <a:off x="377200" y="1122825"/>
            <a:ext cx="2158800" cy="356700"/>
          </a:xfrm>
          <a:prstGeom prst="roundRect">
            <a:avLst>
              <a:gd name="adj" fmla="val 16667"/>
            </a:avLst>
          </a:prstGeom>
          <a:solidFill>
            <a:srgbClr val="6D9EEB"/>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rPr>
              <a:t>Custom Environment</a:t>
            </a:r>
            <a:endParaRPr sz="1500" b="1">
              <a:solidFill>
                <a:schemeClr val="dk1"/>
              </a:solidFill>
            </a:endParaRPr>
          </a:p>
        </p:txBody>
      </p:sp>
      <p:sp>
        <p:nvSpPr>
          <p:cNvPr id="204" name="Google Shape;204;p15"/>
          <p:cNvSpPr txBox="1"/>
          <p:nvPr/>
        </p:nvSpPr>
        <p:spPr>
          <a:xfrm>
            <a:off x="381300" y="1540425"/>
            <a:ext cx="8381400" cy="2262600"/>
          </a:xfrm>
          <a:prstGeom prst="rect">
            <a:avLst/>
          </a:prstGeom>
          <a:noFill/>
          <a:ln>
            <a:noFill/>
          </a:ln>
        </p:spPr>
        <p:txBody>
          <a:bodyPr spcFirstLastPara="1" wrap="square" lIns="91425" tIns="91425" rIns="91425" bIns="91425" anchor="t" anchorCtr="0">
            <a:spAutoFit/>
          </a:bodyPr>
          <a:lstStyle/>
          <a:p>
            <a:pPr marL="457200" lvl="0" indent="-323850" algn="l" rtl="0">
              <a:spcBef>
                <a:spcPts val="0"/>
              </a:spcBef>
              <a:spcAft>
                <a:spcPts val="0"/>
              </a:spcAft>
              <a:buClr>
                <a:schemeClr val="lt1"/>
              </a:buClr>
              <a:buSzPts val="1500"/>
              <a:buChar char="●"/>
            </a:pPr>
            <a:r>
              <a:rPr lang="en-US" sz="1500" b="1">
                <a:solidFill>
                  <a:schemeClr val="lt1"/>
                </a:solidFill>
                <a:latin typeface="Courier New"/>
                <a:ea typeface="Courier New"/>
                <a:cs typeface="Courier New"/>
                <a:sym typeface="Courier New"/>
              </a:rPr>
              <a:t>RobotSumoEnv</a:t>
            </a:r>
            <a:r>
              <a:rPr lang="en-US" sz="1500">
                <a:solidFill>
                  <a:schemeClr val="lt1"/>
                </a:solidFill>
              </a:rPr>
              <a:t> is our custom Gymnasium Environment</a:t>
            </a:r>
            <a:endParaRPr sz="1500">
              <a:solidFill>
                <a:schemeClr val="lt1"/>
              </a:solidFill>
            </a:endParaRPr>
          </a:p>
          <a:p>
            <a:pPr marL="457200" lvl="0" indent="0" algn="l" rtl="0">
              <a:spcBef>
                <a:spcPts val="0"/>
              </a:spcBef>
              <a:spcAft>
                <a:spcPts val="0"/>
              </a:spcAft>
              <a:buNone/>
            </a:pPr>
            <a:endParaRPr sz="1500">
              <a:solidFill>
                <a:schemeClr val="lt1"/>
              </a:solidFill>
            </a:endParaRPr>
          </a:p>
          <a:p>
            <a:pPr marL="457200" lvl="0" indent="-323850" algn="l" rtl="0">
              <a:spcBef>
                <a:spcPts val="0"/>
              </a:spcBef>
              <a:spcAft>
                <a:spcPts val="0"/>
              </a:spcAft>
              <a:buClr>
                <a:schemeClr val="lt1"/>
              </a:buClr>
              <a:buSzPts val="1500"/>
              <a:buChar char="●"/>
            </a:pPr>
            <a:r>
              <a:rPr lang="en-US" sz="1500">
                <a:solidFill>
                  <a:schemeClr val="lt1"/>
                </a:solidFill>
              </a:rPr>
              <a:t>It implements necessary functions such as </a:t>
            </a:r>
            <a:r>
              <a:rPr lang="en-US" sz="1500" b="1">
                <a:solidFill>
                  <a:schemeClr val="lt1"/>
                </a:solidFill>
                <a:latin typeface="Courier New"/>
                <a:ea typeface="Courier New"/>
                <a:cs typeface="Courier New"/>
                <a:sym typeface="Courier New"/>
              </a:rPr>
              <a:t>step()</a:t>
            </a:r>
            <a:r>
              <a:rPr lang="en-US" sz="1500">
                <a:solidFill>
                  <a:schemeClr val="lt1"/>
                </a:solidFill>
              </a:rPr>
              <a:t>, </a:t>
            </a:r>
            <a:r>
              <a:rPr lang="en-US" sz="1500" b="1">
                <a:solidFill>
                  <a:schemeClr val="lt1"/>
                </a:solidFill>
                <a:latin typeface="Courier New"/>
                <a:ea typeface="Courier New"/>
                <a:cs typeface="Courier New"/>
                <a:sym typeface="Courier New"/>
              </a:rPr>
              <a:t>reset()</a:t>
            </a:r>
            <a:r>
              <a:rPr lang="en-US" sz="1500">
                <a:solidFill>
                  <a:schemeClr val="lt1"/>
                </a:solidFill>
              </a:rPr>
              <a:t>, </a:t>
            </a:r>
            <a:r>
              <a:rPr lang="en-US" sz="1500" b="1">
                <a:solidFill>
                  <a:schemeClr val="lt1"/>
                </a:solidFill>
                <a:latin typeface="Courier New"/>
                <a:ea typeface="Courier New"/>
                <a:cs typeface="Courier New"/>
                <a:sym typeface="Courier New"/>
              </a:rPr>
              <a:t>compute_rewards()</a:t>
            </a:r>
            <a:r>
              <a:rPr lang="en-US" sz="1500">
                <a:solidFill>
                  <a:schemeClr val="lt1"/>
                </a:solidFill>
              </a:rPr>
              <a:t>, etc.</a:t>
            </a:r>
            <a:endParaRPr sz="1500">
              <a:solidFill>
                <a:schemeClr val="lt1"/>
              </a:solidFill>
            </a:endParaRPr>
          </a:p>
          <a:p>
            <a:pPr marL="457200" lvl="0" indent="0" algn="l" rtl="0">
              <a:spcBef>
                <a:spcPts val="0"/>
              </a:spcBef>
              <a:spcAft>
                <a:spcPts val="0"/>
              </a:spcAft>
              <a:buNone/>
            </a:pPr>
            <a:endParaRPr sz="1500">
              <a:solidFill>
                <a:schemeClr val="lt1"/>
              </a:solidFill>
            </a:endParaRPr>
          </a:p>
          <a:p>
            <a:pPr marL="457200" lvl="0" indent="-323850" algn="l" rtl="0">
              <a:spcBef>
                <a:spcPts val="0"/>
              </a:spcBef>
              <a:spcAft>
                <a:spcPts val="0"/>
              </a:spcAft>
              <a:buClr>
                <a:schemeClr val="lt1"/>
              </a:buClr>
              <a:buSzPts val="1500"/>
              <a:buChar char="●"/>
            </a:pPr>
            <a:r>
              <a:rPr lang="en-US" sz="1500">
                <a:solidFill>
                  <a:schemeClr val="lt1"/>
                </a:solidFill>
              </a:rPr>
              <a:t>The agent’s action space is a continuous </a:t>
            </a:r>
            <a:r>
              <a:rPr lang="en-US" sz="1500" i="1">
                <a:solidFill>
                  <a:schemeClr val="lt1"/>
                </a:solidFill>
              </a:rPr>
              <a:t>[steering, throttle]</a:t>
            </a:r>
            <a:r>
              <a:rPr lang="en-US" sz="1500">
                <a:solidFill>
                  <a:schemeClr val="lt1"/>
                </a:solidFill>
              </a:rPr>
              <a:t> pair. The observation space is the full-state feedback from the simulation, covering both the agent and the opponent.</a:t>
            </a:r>
            <a:endParaRPr sz="1500">
              <a:solidFill>
                <a:schemeClr val="lt1"/>
              </a:solidFill>
            </a:endParaRPr>
          </a:p>
          <a:p>
            <a:pPr marL="457200" lvl="0" indent="0" algn="l" rtl="0">
              <a:spcBef>
                <a:spcPts val="0"/>
              </a:spcBef>
              <a:spcAft>
                <a:spcPts val="0"/>
              </a:spcAft>
              <a:buNone/>
            </a:pPr>
            <a:endParaRPr sz="1500">
              <a:solidFill>
                <a:schemeClr val="lt1"/>
              </a:solidFill>
            </a:endParaRPr>
          </a:p>
          <a:p>
            <a:pPr marL="457200" lvl="0" indent="-323850" algn="l" rtl="0">
              <a:spcBef>
                <a:spcPts val="0"/>
              </a:spcBef>
              <a:spcAft>
                <a:spcPts val="0"/>
              </a:spcAft>
              <a:buClr>
                <a:schemeClr val="lt1"/>
              </a:buClr>
              <a:buSzPts val="1500"/>
              <a:buChar char="●"/>
            </a:pPr>
            <a:r>
              <a:rPr lang="en-US" sz="1500">
                <a:solidFill>
                  <a:schemeClr val="lt1"/>
                </a:solidFill>
              </a:rPr>
              <a:t>Has rewards for wins, losses, and draws. Small per-step bonuses (0.0005) reward staying near the center and pushing the opponent toward the edge.</a:t>
            </a:r>
            <a:endParaRPr sz="15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209"/>
        <p:cNvGrpSpPr/>
        <p:nvPr/>
      </p:nvGrpSpPr>
      <p:grpSpPr>
        <a:xfrm>
          <a:off x="0" y="0"/>
          <a:ext cx="0" cy="0"/>
          <a:chOff x="0" y="0"/>
          <a:chExt cx="0" cy="0"/>
        </a:xfrm>
      </p:grpSpPr>
      <p:sp>
        <p:nvSpPr>
          <p:cNvPr id="210" name="Google Shape;210;p16"/>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6"/>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6"/>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213" name="Google Shape;213;p16"/>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6"/>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6"/>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RL Environment: RL Design Flowchart</a:t>
            </a:r>
            <a:endParaRPr sz="2000" b="0" i="0" u="none" strike="noStrike" cap="none">
              <a:solidFill>
                <a:srgbClr val="000000"/>
              </a:solidFill>
              <a:latin typeface="Arial"/>
              <a:ea typeface="Arial"/>
              <a:cs typeface="Arial"/>
              <a:sym typeface="Arial"/>
            </a:endParaRPr>
          </a:p>
        </p:txBody>
      </p:sp>
      <p:cxnSp>
        <p:nvCxnSpPr>
          <p:cNvPr id="216" name="Google Shape;216;p16"/>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217" name="Google Shape;217;p16"/>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218" name="Google Shape;218;p16"/>
          <p:cNvSpPr/>
          <p:nvPr/>
        </p:nvSpPr>
        <p:spPr>
          <a:xfrm>
            <a:off x="1276350" y="913550"/>
            <a:ext cx="6733200" cy="1378500"/>
          </a:xfrm>
          <a:prstGeom prst="roundRect">
            <a:avLst>
              <a:gd name="adj" fmla="val 7158"/>
            </a:avLst>
          </a:prstGeom>
          <a:solidFill>
            <a:srgbClr val="9FC5E8"/>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9" name="Google Shape;219;p16"/>
          <p:cNvSpPr/>
          <p:nvPr/>
        </p:nvSpPr>
        <p:spPr>
          <a:xfrm>
            <a:off x="760200" y="3488775"/>
            <a:ext cx="7623600" cy="1378500"/>
          </a:xfrm>
          <a:prstGeom prst="roundRect">
            <a:avLst>
              <a:gd name="adj" fmla="val 7158"/>
            </a:avLst>
          </a:prstGeom>
          <a:solidFill>
            <a:srgbClr val="9FC5E8"/>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0" name="Google Shape;220;p16"/>
          <p:cNvSpPr/>
          <p:nvPr/>
        </p:nvSpPr>
        <p:spPr>
          <a:xfrm>
            <a:off x="3040800" y="1385450"/>
            <a:ext cx="3062400" cy="579600"/>
          </a:xfrm>
          <a:prstGeom prst="roundRect">
            <a:avLst>
              <a:gd name="adj" fmla="val 7158"/>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Algorithm: PPO</a:t>
            </a:r>
            <a:endParaRPr b="1">
              <a:solidFill>
                <a:schemeClr val="lt1"/>
              </a:solidFill>
            </a:endParaRPr>
          </a:p>
          <a:p>
            <a:pPr marL="0" lvl="0" indent="0" algn="ctr" rtl="0">
              <a:spcBef>
                <a:spcPts val="0"/>
              </a:spcBef>
              <a:spcAft>
                <a:spcPts val="0"/>
              </a:spcAft>
              <a:buNone/>
            </a:pPr>
            <a:r>
              <a:rPr lang="en-US" sz="1100">
                <a:solidFill>
                  <a:schemeClr val="lt1"/>
                </a:solidFill>
              </a:rPr>
              <a:t>The learning method</a:t>
            </a:r>
            <a:endParaRPr sz="1100">
              <a:solidFill>
                <a:schemeClr val="lt1"/>
              </a:solidFill>
            </a:endParaRPr>
          </a:p>
        </p:txBody>
      </p:sp>
      <p:sp>
        <p:nvSpPr>
          <p:cNvPr id="221" name="Google Shape;221;p16"/>
          <p:cNvSpPr txBox="1"/>
          <p:nvPr/>
        </p:nvSpPr>
        <p:spPr>
          <a:xfrm>
            <a:off x="1282425" y="913550"/>
            <a:ext cx="447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1"/>
                </a:solidFill>
              </a:rPr>
              <a:t>RL Library (SB3): </a:t>
            </a:r>
            <a:r>
              <a:rPr lang="en-US" sz="1200">
                <a:solidFill>
                  <a:schemeClr val="dk1"/>
                </a:solidFill>
              </a:rPr>
              <a:t>provides the premade algorithms</a:t>
            </a:r>
            <a:endParaRPr sz="1500" b="1">
              <a:solidFill>
                <a:schemeClr val="dk1"/>
              </a:solidFill>
            </a:endParaRPr>
          </a:p>
        </p:txBody>
      </p:sp>
      <p:sp>
        <p:nvSpPr>
          <p:cNvPr id="222" name="Google Shape;222;p16"/>
          <p:cNvSpPr txBox="1"/>
          <p:nvPr/>
        </p:nvSpPr>
        <p:spPr>
          <a:xfrm>
            <a:off x="760200" y="3488800"/>
            <a:ext cx="409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dk1"/>
                </a:solidFill>
              </a:rPr>
              <a:t>Environment: </a:t>
            </a:r>
            <a:r>
              <a:rPr lang="en-US" sz="1200">
                <a:solidFill>
                  <a:schemeClr val="dk1"/>
                </a:solidFill>
              </a:rPr>
              <a:t>the world the agent learns in</a:t>
            </a:r>
            <a:endParaRPr sz="1200">
              <a:solidFill>
                <a:schemeClr val="dk1"/>
              </a:solidFill>
            </a:endParaRPr>
          </a:p>
        </p:txBody>
      </p:sp>
      <p:sp>
        <p:nvSpPr>
          <p:cNvPr id="223" name="Google Shape;223;p16"/>
          <p:cNvSpPr/>
          <p:nvPr/>
        </p:nvSpPr>
        <p:spPr>
          <a:xfrm>
            <a:off x="1032675" y="4058188"/>
            <a:ext cx="3062400" cy="579600"/>
          </a:xfrm>
          <a:prstGeom prst="roundRect">
            <a:avLst>
              <a:gd name="adj" fmla="val 7158"/>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RobotSumoEnv</a:t>
            </a:r>
            <a:endParaRPr b="1">
              <a:solidFill>
                <a:schemeClr val="lt1"/>
              </a:solidFill>
            </a:endParaRPr>
          </a:p>
          <a:p>
            <a:pPr marL="0" lvl="0" indent="0" algn="ctr" rtl="0">
              <a:spcBef>
                <a:spcPts val="0"/>
              </a:spcBef>
              <a:spcAft>
                <a:spcPts val="0"/>
              </a:spcAft>
              <a:buNone/>
            </a:pPr>
            <a:r>
              <a:rPr lang="en-US" sz="1100">
                <a:solidFill>
                  <a:schemeClr val="lt1"/>
                </a:solidFill>
              </a:rPr>
              <a:t>Our custom environment class</a:t>
            </a:r>
            <a:endParaRPr sz="1100">
              <a:solidFill>
                <a:schemeClr val="lt1"/>
              </a:solidFill>
            </a:endParaRPr>
          </a:p>
        </p:txBody>
      </p:sp>
      <p:sp>
        <p:nvSpPr>
          <p:cNvPr id="224" name="Google Shape;224;p16"/>
          <p:cNvSpPr/>
          <p:nvPr/>
        </p:nvSpPr>
        <p:spPr>
          <a:xfrm>
            <a:off x="5046375" y="4058200"/>
            <a:ext cx="3062400" cy="579600"/>
          </a:xfrm>
          <a:prstGeom prst="roundRect">
            <a:avLst>
              <a:gd name="adj" fmla="val 7158"/>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Simulation</a:t>
            </a:r>
            <a:endParaRPr b="1">
              <a:solidFill>
                <a:schemeClr val="lt1"/>
              </a:solidFill>
            </a:endParaRPr>
          </a:p>
          <a:p>
            <a:pPr marL="0" lvl="0" indent="0" algn="ctr" rtl="0">
              <a:spcBef>
                <a:spcPts val="0"/>
              </a:spcBef>
              <a:spcAft>
                <a:spcPts val="0"/>
              </a:spcAft>
              <a:buNone/>
            </a:pPr>
            <a:r>
              <a:rPr lang="en-US" sz="1100">
                <a:solidFill>
                  <a:schemeClr val="lt1"/>
                </a:solidFill>
              </a:rPr>
              <a:t>Godot</a:t>
            </a:r>
            <a:endParaRPr sz="1100">
              <a:solidFill>
                <a:schemeClr val="lt1"/>
              </a:solidFill>
            </a:endParaRPr>
          </a:p>
        </p:txBody>
      </p:sp>
      <p:cxnSp>
        <p:nvCxnSpPr>
          <p:cNvPr id="225" name="Google Shape;225;p16"/>
          <p:cNvCxnSpPr>
            <a:endCxn id="222" idx="0"/>
          </p:cNvCxnSpPr>
          <p:nvPr/>
        </p:nvCxnSpPr>
        <p:spPr>
          <a:xfrm>
            <a:off x="2807550" y="2294500"/>
            <a:ext cx="0" cy="1194300"/>
          </a:xfrm>
          <a:prstGeom prst="straightConnector1">
            <a:avLst/>
          </a:prstGeom>
          <a:noFill/>
          <a:ln w="28575" cap="flat" cmpd="sng">
            <a:solidFill>
              <a:schemeClr val="lt1"/>
            </a:solidFill>
            <a:prstDash val="solid"/>
            <a:round/>
            <a:headEnd type="none" w="med" len="med"/>
            <a:tailEnd type="stealth" w="med" len="med"/>
          </a:ln>
        </p:spPr>
      </p:cxnSp>
      <p:cxnSp>
        <p:nvCxnSpPr>
          <p:cNvPr id="226" name="Google Shape;226;p16"/>
          <p:cNvCxnSpPr/>
          <p:nvPr/>
        </p:nvCxnSpPr>
        <p:spPr>
          <a:xfrm>
            <a:off x="6315825" y="2294625"/>
            <a:ext cx="0" cy="1194300"/>
          </a:xfrm>
          <a:prstGeom prst="straightConnector1">
            <a:avLst/>
          </a:prstGeom>
          <a:noFill/>
          <a:ln w="28575" cap="flat" cmpd="sng">
            <a:solidFill>
              <a:schemeClr val="lt1"/>
            </a:solidFill>
            <a:prstDash val="solid"/>
            <a:round/>
            <a:headEnd type="stealth" w="med" len="med"/>
            <a:tailEnd type="none" w="med" len="med"/>
          </a:ln>
        </p:spPr>
      </p:cxnSp>
      <p:sp>
        <p:nvSpPr>
          <p:cNvPr id="227" name="Google Shape;227;p16"/>
          <p:cNvSpPr/>
          <p:nvPr/>
        </p:nvSpPr>
        <p:spPr>
          <a:xfrm>
            <a:off x="2590650" y="2560875"/>
            <a:ext cx="3962700" cy="579600"/>
          </a:xfrm>
          <a:prstGeom prst="roundRect">
            <a:avLst>
              <a:gd name="adj" fmla="val 7158"/>
            </a:avLst>
          </a:prstGeom>
          <a:solidFill>
            <a:srgbClr val="B6D7A8"/>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t>Gymnasium API</a:t>
            </a:r>
            <a:endParaRPr b="1"/>
          </a:p>
          <a:p>
            <a:pPr marL="0" lvl="0" indent="0" algn="ctr" rtl="0">
              <a:spcBef>
                <a:spcPts val="0"/>
              </a:spcBef>
              <a:spcAft>
                <a:spcPts val="0"/>
              </a:spcAft>
              <a:buNone/>
            </a:pPr>
            <a:r>
              <a:rPr lang="en-US" sz="1100"/>
              <a:t>The shared rules: step() and reset()</a:t>
            </a:r>
            <a:endParaRPr sz="1100"/>
          </a:p>
        </p:txBody>
      </p:sp>
      <p:cxnSp>
        <p:nvCxnSpPr>
          <p:cNvPr id="228" name="Google Shape;228;p16"/>
          <p:cNvCxnSpPr>
            <a:stCxn id="223" idx="3"/>
            <a:endCxn id="224" idx="1"/>
          </p:cNvCxnSpPr>
          <p:nvPr/>
        </p:nvCxnSpPr>
        <p:spPr>
          <a:xfrm>
            <a:off x="4095075" y="4347988"/>
            <a:ext cx="951300" cy="0"/>
          </a:xfrm>
          <a:prstGeom prst="straightConnector1">
            <a:avLst/>
          </a:prstGeom>
          <a:noFill/>
          <a:ln w="28575" cap="flat" cmpd="sng">
            <a:solidFill>
              <a:schemeClr val="lt1"/>
            </a:solidFill>
            <a:prstDash val="solid"/>
            <a:round/>
            <a:headEnd type="stealth" w="med" len="med"/>
            <a:tailEnd type="stealth" w="med" len="med"/>
          </a:ln>
        </p:spPr>
      </p:cxnSp>
      <p:sp>
        <p:nvSpPr>
          <p:cNvPr id="229" name="Google Shape;229;p16"/>
          <p:cNvSpPr/>
          <p:nvPr/>
        </p:nvSpPr>
        <p:spPr>
          <a:xfrm>
            <a:off x="2362050" y="2431125"/>
            <a:ext cx="228600" cy="839100"/>
          </a:xfrm>
          <a:prstGeom prst="leftBracket">
            <a:avLst>
              <a:gd name="adj" fmla="val 8333"/>
            </a:avLst>
          </a:prstGeom>
          <a:noFill/>
          <a:ln w="19050" cap="flat" cmpd="sng">
            <a:solidFill>
              <a:srgbClr val="F43F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0" name="Google Shape;230;p16"/>
          <p:cNvSpPr/>
          <p:nvPr/>
        </p:nvSpPr>
        <p:spPr>
          <a:xfrm rot="10800000">
            <a:off x="6553350" y="2431125"/>
            <a:ext cx="228600" cy="839100"/>
          </a:xfrm>
          <a:prstGeom prst="leftBracket">
            <a:avLst>
              <a:gd name="adj" fmla="val 8333"/>
            </a:avLst>
          </a:prstGeom>
          <a:noFill/>
          <a:ln w="19050" cap="flat" cmpd="sng">
            <a:solidFill>
              <a:srgbClr val="F43F5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1" name="Google Shape;231;p16"/>
          <p:cNvSpPr txBox="1"/>
          <p:nvPr/>
        </p:nvSpPr>
        <p:spPr>
          <a:xfrm>
            <a:off x="535175" y="2705775"/>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b="1">
                <a:solidFill>
                  <a:srgbClr val="F43F5E"/>
                </a:solidFill>
              </a:rPr>
              <a:t>Action</a:t>
            </a:r>
            <a:endParaRPr sz="1200" b="1">
              <a:solidFill>
                <a:srgbClr val="F43F5E"/>
              </a:solidFill>
            </a:endParaRPr>
          </a:p>
        </p:txBody>
      </p:sp>
      <p:sp>
        <p:nvSpPr>
          <p:cNvPr id="232" name="Google Shape;232;p16"/>
          <p:cNvSpPr txBox="1"/>
          <p:nvPr/>
        </p:nvSpPr>
        <p:spPr>
          <a:xfrm>
            <a:off x="6762750" y="2652300"/>
            <a:ext cx="30000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b="1">
                <a:solidFill>
                  <a:srgbClr val="F43F5E"/>
                </a:solidFill>
              </a:rPr>
              <a:t>Observation, </a:t>
            </a:r>
            <a:endParaRPr sz="1200" b="1">
              <a:solidFill>
                <a:srgbClr val="F43F5E"/>
              </a:solidFill>
            </a:endParaRPr>
          </a:p>
          <a:p>
            <a:pPr marL="0" lvl="0" indent="0" algn="l" rtl="0">
              <a:spcBef>
                <a:spcPts val="0"/>
              </a:spcBef>
              <a:spcAft>
                <a:spcPts val="0"/>
              </a:spcAft>
              <a:buNone/>
            </a:pPr>
            <a:r>
              <a:rPr lang="en-US" sz="1200" b="1">
                <a:solidFill>
                  <a:srgbClr val="F43F5E"/>
                </a:solidFill>
              </a:rPr>
              <a:t>reward, match end info.</a:t>
            </a:r>
            <a:endParaRPr sz="1200" b="1">
              <a:solidFill>
                <a:srgbClr val="F43F5E"/>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237"/>
        <p:cNvGrpSpPr/>
        <p:nvPr/>
      </p:nvGrpSpPr>
      <p:grpSpPr>
        <a:xfrm>
          <a:off x="0" y="0"/>
          <a:ext cx="0" cy="0"/>
          <a:chOff x="0" y="0"/>
          <a:chExt cx="0" cy="0"/>
        </a:xfrm>
      </p:grpSpPr>
      <p:sp>
        <p:nvSpPr>
          <p:cNvPr id="238" name="Google Shape;238;p17"/>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17"/>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17"/>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241" name="Google Shape;241;p17"/>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7"/>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7"/>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RL Environment: State Feedback Python Class</a:t>
            </a:r>
            <a:endParaRPr sz="2000" b="0" i="0" u="none" strike="noStrike" cap="none">
              <a:solidFill>
                <a:srgbClr val="000000"/>
              </a:solidFill>
              <a:latin typeface="Arial"/>
              <a:ea typeface="Arial"/>
              <a:cs typeface="Arial"/>
              <a:sym typeface="Arial"/>
            </a:endParaRPr>
          </a:p>
        </p:txBody>
      </p:sp>
      <p:cxnSp>
        <p:nvCxnSpPr>
          <p:cNvPr id="244" name="Google Shape;244;p17"/>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245" name="Google Shape;245;p17"/>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pic>
        <p:nvPicPr>
          <p:cNvPr id="246" name="Google Shape;246;p17" title="Screenshot 2026-10-26 at 11.16.06 AM.png"/>
          <p:cNvPicPr preferRelativeResize="0"/>
          <p:nvPr/>
        </p:nvPicPr>
        <p:blipFill>
          <a:blip r:embed="rId3">
            <a:alphaModFix/>
          </a:blip>
          <a:stretch>
            <a:fillRect/>
          </a:stretch>
        </p:blipFill>
        <p:spPr>
          <a:xfrm>
            <a:off x="390900" y="1255699"/>
            <a:ext cx="4532625" cy="3000599"/>
          </a:xfrm>
          <a:prstGeom prst="rect">
            <a:avLst/>
          </a:prstGeom>
          <a:noFill/>
          <a:ln w="19050" cap="flat" cmpd="sng">
            <a:solidFill>
              <a:srgbClr val="F43F5E"/>
            </a:solidFill>
            <a:prstDash val="solid"/>
            <a:round/>
            <a:headEnd type="none" w="sm" len="sm"/>
            <a:tailEnd type="none" w="sm" len="sm"/>
          </a:ln>
        </p:spPr>
      </p:pic>
      <p:sp>
        <p:nvSpPr>
          <p:cNvPr id="247" name="Google Shape;247;p17"/>
          <p:cNvSpPr/>
          <p:nvPr/>
        </p:nvSpPr>
        <p:spPr>
          <a:xfrm>
            <a:off x="5170000" y="1255700"/>
            <a:ext cx="282600" cy="3000600"/>
          </a:xfrm>
          <a:prstGeom prst="rightBrace">
            <a:avLst>
              <a:gd name="adj1" fmla="val 50000"/>
              <a:gd name="adj2" fmla="val 50000"/>
            </a:avLst>
          </a:prstGeom>
          <a:no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8" name="Google Shape;248;p17"/>
          <p:cNvSpPr txBox="1"/>
          <p:nvPr/>
        </p:nvSpPr>
        <p:spPr>
          <a:xfrm>
            <a:off x="5641000" y="2124925"/>
            <a:ext cx="30000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lt1"/>
                </a:solidFill>
              </a:rPr>
              <a:t>Takes the list returned by Godot’s </a:t>
            </a:r>
            <a:r>
              <a:rPr lang="en-US" b="1">
                <a:solidFill>
                  <a:schemeClr val="lt1"/>
                </a:solidFill>
                <a:latin typeface="Courier New"/>
                <a:ea typeface="Courier New"/>
                <a:cs typeface="Courier New"/>
                <a:sym typeface="Courier New"/>
              </a:rPr>
              <a:t>get_feedback()</a:t>
            </a:r>
            <a:r>
              <a:rPr lang="en-US">
                <a:solidFill>
                  <a:schemeClr val="lt1"/>
                </a:solidFill>
              </a:rPr>
              <a:t> method and represents that information in Python. Will be used in the </a:t>
            </a:r>
            <a:r>
              <a:rPr lang="en-US" b="1">
                <a:solidFill>
                  <a:schemeClr val="lt1"/>
                </a:solidFill>
                <a:latin typeface="Courier New"/>
                <a:ea typeface="Courier New"/>
                <a:cs typeface="Courier New"/>
                <a:sym typeface="Courier New"/>
              </a:rPr>
              <a:t>RobotSumoEnv</a:t>
            </a:r>
            <a:r>
              <a:rPr lang="en-US">
                <a:solidFill>
                  <a:schemeClr val="lt1"/>
                </a:solidFill>
              </a:rPr>
              <a:t> environment.</a:t>
            </a:r>
            <a:endParaRPr>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253"/>
        <p:cNvGrpSpPr/>
        <p:nvPr/>
      </p:nvGrpSpPr>
      <p:grpSpPr>
        <a:xfrm>
          <a:off x="0" y="0"/>
          <a:ext cx="0" cy="0"/>
          <a:chOff x="0" y="0"/>
          <a:chExt cx="0" cy="0"/>
        </a:xfrm>
      </p:grpSpPr>
      <p:sp>
        <p:nvSpPr>
          <p:cNvPr id="254" name="Google Shape;254;p18"/>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8"/>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8"/>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257" name="Google Shape;257;p18"/>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8"/>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8"/>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RL Environment: State Feedback Flowchart</a:t>
            </a:r>
            <a:endParaRPr sz="2000" b="0" i="0" u="none" strike="noStrike" cap="none">
              <a:solidFill>
                <a:srgbClr val="000000"/>
              </a:solidFill>
              <a:latin typeface="Arial"/>
              <a:ea typeface="Arial"/>
              <a:cs typeface="Arial"/>
              <a:sym typeface="Arial"/>
            </a:endParaRPr>
          </a:p>
        </p:txBody>
      </p:sp>
      <p:cxnSp>
        <p:nvCxnSpPr>
          <p:cNvPr id="260" name="Google Shape;260;p18"/>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261" name="Google Shape;261;p18"/>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262" name="Google Shape;262;p18"/>
          <p:cNvSpPr/>
          <p:nvPr/>
        </p:nvSpPr>
        <p:spPr>
          <a:xfrm>
            <a:off x="377200" y="1256400"/>
            <a:ext cx="3712200" cy="1946100"/>
          </a:xfrm>
          <a:prstGeom prst="roundRect">
            <a:avLst>
              <a:gd name="adj" fmla="val 7158"/>
            </a:avLst>
          </a:prstGeom>
          <a:solidFill>
            <a:srgbClr val="9FC5E8"/>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3" name="Google Shape;263;p18"/>
          <p:cNvSpPr/>
          <p:nvPr/>
        </p:nvSpPr>
        <p:spPr>
          <a:xfrm>
            <a:off x="697300" y="1511275"/>
            <a:ext cx="3072000" cy="436200"/>
          </a:xfrm>
          <a:prstGeom prst="roundRect">
            <a:avLst>
              <a:gd name="adj" fmla="val 16667"/>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Simulation Scene</a:t>
            </a:r>
            <a:endParaRPr sz="1300" b="1">
              <a:solidFill>
                <a:schemeClr val="lt1"/>
              </a:solidFill>
            </a:endParaRPr>
          </a:p>
        </p:txBody>
      </p:sp>
      <p:sp>
        <p:nvSpPr>
          <p:cNvPr id="264" name="Google Shape;264;p18"/>
          <p:cNvSpPr/>
          <p:nvPr/>
        </p:nvSpPr>
        <p:spPr>
          <a:xfrm>
            <a:off x="697300" y="2398313"/>
            <a:ext cx="3072000" cy="596100"/>
          </a:xfrm>
          <a:prstGeom prst="roundRect">
            <a:avLst>
              <a:gd name="adj" fmla="val 16667"/>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StateFeedback (Godot)</a:t>
            </a:r>
            <a:endParaRPr sz="1300" b="1">
              <a:solidFill>
                <a:schemeClr val="lt1"/>
              </a:solidFill>
            </a:endParaRPr>
          </a:p>
          <a:p>
            <a:pPr marL="0" lvl="0" indent="0" algn="ctr" rtl="0">
              <a:spcBef>
                <a:spcPts val="0"/>
              </a:spcBef>
              <a:spcAft>
                <a:spcPts val="0"/>
              </a:spcAft>
              <a:buNone/>
            </a:pPr>
            <a:r>
              <a:rPr lang="en-US" sz="1100">
                <a:solidFill>
                  <a:schemeClr val="lt1"/>
                </a:solidFill>
              </a:rPr>
              <a:t>get_feedback() builds a list of values.</a:t>
            </a:r>
            <a:endParaRPr sz="1100">
              <a:solidFill>
                <a:schemeClr val="lt1"/>
              </a:solidFill>
            </a:endParaRPr>
          </a:p>
        </p:txBody>
      </p:sp>
      <p:sp>
        <p:nvSpPr>
          <p:cNvPr id="265" name="Google Shape;265;p18"/>
          <p:cNvSpPr/>
          <p:nvPr/>
        </p:nvSpPr>
        <p:spPr>
          <a:xfrm>
            <a:off x="4928800" y="1256400"/>
            <a:ext cx="3712200" cy="1946100"/>
          </a:xfrm>
          <a:prstGeom prst="roundRect">
            <a:avLst>
              <a:gd name="adj" fmla="val 7158"/>
            </a:avLst>
          </a:prstGeom>
          <a:solidFill>
            <a:srgbClr val="B6D7A8"/>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6" name="Google Shape;266;p18"/>
          <p:cNvSpPr/>
          <p:nvPr/>
        </p:nvSpPr>
        <p:spPr>
          <a:xfrm>
            <a:off x="5284900" y="2398325"/>
            <a:ext cx="3072000" cy="596100"/>
          </a:xfrm>
          <a:prstGeom prst="roundRect">
            <a:avLst>
              <a:gd name="adj" fmla="val 16667"/>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StateFeedback (Python)</a:t>
            </a:r>
            <a:endParaRPr sz="1300" b="1">
              <a:solidFill>
                <a:schemeClr val="lt1"/>
              </a:solidFill>
            </a:endParaRPr>
          </a:p>
          <a:p>
            <a:pPr marL="0" lvl="0" indent="0" algn="ctr" rtl="0">
              <a:spcBef>
                <a:spcPts val="0"/>
              </a:spcBef>
              <a:spcAft>
                <a:spcPts val="0"/>
              </a:spcAft>
              <a:buNone/>
            </a:pPr>
            <a:r>
              <a:rPr lang="en-US" sz="1100">
                <a:solidFill>
                  <a:schemeClr val="lt1"/>
                </a:solidFill>
              </a:rPr>
              <a:t>Checks list, holds variables</a:t>
            </a:r>
            <a:endParaRPr sz="1100">
              <a:solidFill>
                <a:schemeClr val="lt1"/>
              </a:solidFill>
            </a:endParaRPr>
          </a:p>
        </p:txBody>
      </p:sp>
      <p:sp>
        <p:nvSpPr>
          <p:cNvPr id="267" name="Google Shape;267;p18"/>
          <p:cNvSpPr/>
          <p:nvPr/>
        </p:nvSpPr>
        <p:spPr>
          <a:xfrm>
            <a:off x="5284900" y="1462075"/>
            <a:ext cx="3072000" cy="534600"/>
          </a:xfrm>
          <a:prstGeom prst="roundRect">
            <a:avLst>
              <a:gd name="adj" fmla="val 16667"/>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RobotSumoEnv</a:t>
            </a:r>
            <a:endParaRPr sz="1300" b="1">
              <a:solidFill>
                <a:schemeClr val="lt1"/>
              </a:solidFill>
            </a:endParaRPr>
          </a:p>
          <a:p>
            <a:pPr marL="0" lvl="0" indent="0" algn="ctr" rtl="0">
              <a:spcBef>
                <a:spcPts val="0"/>
              </a:spcBef>
              <a:spcAft>
                <a:spcPts val="0"/>
              </a:spcAft>
              <a:buNone/>
            </a:pPr>
            <a:r>
              <a:rPr lang="en-US" sz="1100">
                <a:solidFill>
                  <a:schemeClr val="lt1"/>
                </a:solidFill>
              </a:rPr>
              <a:t>Action space, observation space</a:t>
            </a:r>
            <a:endParaRPr sz="1100">
              <a:solidFill>
                <a:schemeClr val="lt1"/>
              </a:solidFill>
            </a:endParaRPr>
          </a:p>
        </p:txBody>
      </p:sp>
      <p:sp>
        <p:nvSpPr>
          <p:cNvPr id="268" name="Google Shape;268;p18"/>
          <p:cNvSpPr/>
          <p:nvPr/>
        </p:nvSpPr>
        <p:spPr>
          <a:xfrm>
            <a:off x="3625100" y="3757850"/>
            <a:ext cx="1676100" cy="703200"/>
          </a:xfrm>
          <a:prstGeom prst="roundRect">
            <a:avLst>
              <a:gd name="adj" fmla="val 16667"/>
            </a:avLst>
          </a:prstGeom>
          <a:solidFill>
            <a:schemeClr val="dk2"/>
          </a:solidFill>
          <a:ln w="28575" cap="flat" cmpd="sng">
            <a:solidFill>
              <a:srgbClr val="3B82F6"/>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Godot-Python Connection </a:t>
            </a:r>
            <a:endParaRPr sz="1300" b="1">
              <a:solidFill>
                <a:schemeClr val="lt1"/>
              </a:solidFill>
            </a:endParaRPr>
          </a:p>
        </p:txBody>
      </p:sp>
      <p:cxnSp>
        <p:nvCxnSpPr>
          <p:cNvPr id="269" name="Google Shape;269;p18"/>
          <p:cNvCxnSpPr>
            <a:stCxn id="263" idx="2"/>
            <a:endCxn id="264" idx="0"/>
          </p:cNvCxnSpPr>
          <p:nvPr/>
        </p:nvCxnSpPr>
        <p:spPr>
          <a:xfrm>
            <a:off x="2233300" y="1947475"/>
            <a:ext cx="0" cy="450900"/>
          </a:xfrm>
          <a:prstGeom prst="straightConnector1">
            <a:avLst/>
          </a:prstGeom>
          <a:noFill/>
          <a:ln w="28575" cap="flat" cmpd="sng">
            <a:solidFill>
              <a:schemeClr val="lt1"/>
            </a:solidFill>
            <a:prstDash val="solid"/>
            <a:round/>
            <a:headEnd type="none" w="med" len="med"/>
            <a:tailEnd type="stealth" w="med" len="med"/>
          </a:ln>
        </p:spPr>
      </p:cxnSp>
      <p:cxnSp>
        <p:nvCxnSpPr>
          <p:cNvPr id="270" name="Google Shape;270;p18"/>
          <p:cNvCxnSpPr>
            <a:stCxn id="264" idx="2"/>
            <a:endCxn id="268" idx="1"/>
          </p:cNvCxnSpPr>
          <p:nvPr/>
        </p:nvCxnSpPr>
        <p:spPr>
          <a:xfrm rot="-5400000" flipH="1">
            <a:off x="2371600" y="2856113"/>
            <a:ext cx="1115100" cy="1391700"/>
          </a:xfrm>
          <a:prstGeom prst="bentConnector2">
            <a:avLst/>
          </a:prstGeom>
          <a:noFill/>
          <a:ln w="28575" cap="flat" cmpd="sng">
            <a:solidFill>
              <a:schemeClr val="lt1"/>
            </a:solidFill>
            <a:prstDash val="solid"/>
            <a:round/>
            <a:headEnd type="none" w="med" len="med"/>
            <a:tailEnd type="stealth" w="med" len="med"/>
          </a:ln>
        </p:spPr>
      </p:cxnSp>
      <p:sp>
        <p:nvSpPr>
          <p:cNvPr id="271" name="Google Shape;271;p18"/>
          <p:cNvSpPr txBox="1"/>
          <p:nvPr/>
        </p:nvSpPr>
        <p:spPr>
          <a:xfrm>
            <a:off x="733300" y="882088"/>
            <a:ext cx="30000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300" b="1">
                <a:solidFill>
                  <a:schemeClr val="lt1"/>
                </a:solidFill>
              </a:rPr>
              <a:t>Godot</a:t>
            </a:r>
            <a:endParaRPr sz="1300" b="1">
              <a:solidFill>
                <a:schemeClr val="lt1"/>
              </a:solidFill>
            </a:endParaRPr>
          </a:p>
          <a:p>
            <a:pPr marL="0" lvl="0" indent="0" algn="ctr" rtl="0">
              <a:spcBef>
                <a:spcPts val="0"/>
              </a:spcBef>
              <a:spcAft>
                <a:spcPts val="0"/>
              </a:spcAft>
              <a:buNone/>
            </a:pPr>
            <a:endParaRPr sz="1300" b="1">
              <a:solidFill>
                <a:schemeClr val="lt1"/>
              </a:solidFill>
            </a:endParaRPr>
          </a:p>
        </p:txBody>
      </p:sp>
      <p:sp>
        <p:nvSpPr>
          <p:cNvPr id="272" name="Google Shape;272;p18"/>
          <p:cNvSpPr txBox="1"/>
          <p:nvPr/>
        </p:nvSpPr>
        <p:spPr>
          <a:xfrm>
            <a:off x="5284900" y="885550"/>
            <a:ext cx="30000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300" b="1">
                <a:solidFill>
                  <a:schemeClr val="lt1"/>
                </a:solidFill>
              </a:rPr>
              <a:t>Python</a:t>
            </a:r>
            <a:endParaRPr sz="1300" b="1">
              <a:solidFill>
                <a:schemeClr val="lt1"/>
              </a:solidFill>
            </a:endParaRPr>
          </a:p>
        </p:txBody>
      </p:sp>
      <p:sp>
        <p:nvSpPr>
          <p:cNvPr id="273" name="Google Shape;273;p18"/>
          <p:cNvSpPr txBox="1"/>
          <p:nvPr/>
        </p:nvSpPr>
        <p:spPr>
          <a:xfrm>
            <a:off x="165900" y="3533688"/>
            <a:ext cx="2144700" cy="554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a:solidFill>
                  <a:schemeClr val="lt1"/>
                </a:solidFill>
              </a:rPr>
              <a:t>[winner, agent, opponent]</a:t>
            </a:r>
            <a:endParaRPr sz="1200">
              <a:solidFill>
                <a:schemeClr val="lt1"/>
              </a:solidFill>
            </a:endParaRPr>
          </a:p>
          <a:p>
            <a:pPr marL="0" lvl="0" indent="0" algn="ctr" rtl="0">
              <a:spcBef>
                <a:spcPts val="0"/>
              </a:spcBef>
              <a:spcAft>
                <a:spcPts val="0"/>
              </a:spcAft>
              <a:buNone/>
            </a:pPr>
            <a:endParaRPr sz="1200">
              <a:solidFill>
                <a:schemeClr val="lt1"/>
              </a:solidFill>
            </a:endParaRPr>
          </a:p>
        </p:txBody>
      </p:sp>
      <p:cxnSp>
        <p:nvCxnSpPr>
          <p:cNvPr id="274" name="Google Shape;274;p18"/>
          <p:cNvCxnSpPr>
            <a:stCxn id="268" idx="3"/>
            <a:endCxn id="265" idx="2"/>
          </p:cNvCxnSpPr>
          <p:nvPr/>
        </p:nvCxnSpPr>
        <p:spPr>
          <a:xfrm rot="10800000" flipH="1">
            <a:off x="5301200" y="3202550"/>
            <a:ext cx="1483800" cy="906900"/>
          </a:xfrm>
          <a:prstGeom prst="bentConnector2">
            <a:avLst/>
          </a:prstGeom>
          <a:noFill/>
          <a:ln w="28575" cap="flat" cmpd="sng">
            <a:solidFill>
              <a:schemeClr val="lt1"/>
            </a:solidFill>
            <a:prstDash val="solid"/>
            <a:round/>
            <a:headEnd type="none" w="med" len="med"/>
            <a:tailEnd type="stealth" w="med" len="med"/>
          </a:ln>
        </p:spPr>
      </p:cxnSp>
      <p:cxnSp>
        <p:nvCxnSpPr>
          <p:cNvPr id="275" name="Google Shape;275;p18"/>
          <p:cNvCxnSpPr>
            <a:stCxn id="266" idx="0"/>
            <a:endCxn id="267" idx="2"/>
          </p:cNvCxnSpPr>
          <p:nvPr/>
        </p:nvCxnSpPr>
        <p:spPr>
          <a:xfrm rot="10800000">
            <a:off x="6820900" y="1996625"/>
            <a:ext cx="0" cy="401700"/>
          </a:xfrm>
          <a:prstGeom prst="straightConnector1">
            <a:avLst/>
          </a:prstGeom>
          <a:noFill/>
          <a:ln w="28575" cap="flat" cmpd="sng">
            <a:solidFill>
              <a:schemeClr val="lt1"/>
            </a:solidFill>
            <a:prstDash val="solid"/>
            <a:round/>
            <a:headEnd type="none" w="med" len="med"/>
            <a:tailEnd type="stealth" w="med" len="med"/>
          </a:ln>
        </p:spPr>
      </p:cxnSp>
      <p:sp>
        <p:nvSpPr>
          <p:cNvPr id="276" name="Google Shape;276;p18"/>
          <p:cNvSpPr txBox="1"/>
          <p:nvPr/>
        </p:nvSpPr>
        <p:spPr>
          <a:xfrm>
            <a:off x="5915400" y="3626100"/>
            <a:ext cx="3000000" cy="369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200">
                <a:solidFill>
                  <a:schemeClr val="lt1"/>
                </a:solidFill>
              </a:rPr>
              <a:t>Python values</a:t>
            </a:r>
            <a:endParaRPr sz="1200">
              <a:solidFill>
                <a:schemeClr val="lt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281"/>
        <p:cNvGrpSpPr/>
        <p:nvPr/>
      </p:nvGrpSpPr>
      <p:grpSpPr>
        <a:xfrm>
          <a:off x="0" y="0"/>
          <a:ext cx="0" cy="0"/>
          <a:chOff x="0" y="0"/>
          <a:chExt cx="0" cy="0"/>
        </a:xfrm>
      </p:grpSpPr>
      <p:sp>
        <p:nvSpPr>
          <p:cNvPr id="282" name="Google Shape;282;p19"/>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9"/>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9"/>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285" name="Google Shape;285;p19"/>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9"/>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9"/>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dirty="0">
                <a:solidFill>
                  <a:srgbClr val="F8FAFC"/>
                </a:solidFill>
                <a:latin typeface="Play"/>
                <a:ea typeface="Play"/>
                <a:cs typeface="Play"/>
                <a:sym typeface="Play"/>
              </a:rPr>
              <a:t>RL Environment: Training/Evaluation Demos, Local</a:t>
            </a:r>
            <a:endParaRPr sz="2000" b="0" i="0" u="none" strike="noStrike" cap="none" dirty="0">
              <a:solidFill>
                <a:srgbClr val="000000"/>
              </a:solidFill>
              <a:latin typeface="Arial"/>
              <a:ea typeface="Arial"/>
              <a:cs typeface="Arial"/>
              <a:sym typeface="Arial"/>
            </a:endParaRPr>
          </a:p>
        </p:txBody>
      </p:sp>
      <p:cxnSp>
        <p:nvCxnSpPr>
          <p:cNvPr id="288" name="Google Shape;288;p19"/>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289" name="Google Shape;289;p19"/>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291" name="Google Shape;291;p19"/>
          <p:cNvSpPr/>
          <p:nvPr/>
        </p:nvSpPr>
        <p:spPr>
          <a:xfrm>
            <a:off x="5758550" y="1211288"/>
            <a:ext cx="342900" cy="3082500"/>
          </a:xfrm>
          <a:prstGeom prst="rightBrace">
            <a:avLst>
              <a:gd name="adj1" fmla="val 50000"/>
              <a:gd name="adj2" fmla="val 50000"/>
            </a:avLst>
          </a:prstGeom>
          <a:no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92" name="Google Shape;292;p19"/>
          <p:cNvSpPr txBox="1"/>
          <p:nvPr/>
        </p:nvSpPr>
        <p:spPr>
          <a:xfrm>
            <a:off x="6308800" y="2336875"/>
            <a:ext cx="2332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lt1"/>
                </a:solidFill>
              </a:rPr>
              <a:t>TensorBoard Monitoring: </a:t>
            </a:r>
            <a:r>
              <a:rPr lang="en-US">
                <a:solidFill>
                  <a:schemeClr val="lt1"/>
                </a:solidFill>
              </a:rPr>
              <a:t>visualizes training metrics over time.</a:t>
            </a:r>
            <a:endParaRPr>
              <a:solidFill>
                <a:schemeClr val="lt1"/>
              </a:solidFill>
            </a:endParaRPr>
          </a:p>
        </p:txBody>
      </p:sp>
      <p:pic>
        <p:nvPicPr>
          <p:cNvPr id="3" name="Local_Train (1).mov">
            <a:hlinkClick r:id="" action="ppaction://media"/>
            <a:extLst>
              <a:ext uri="{FF2B5EF4-FFF2-40B4-BE49-F238E27FC236}">
                <a16:creationId xmlns:a16="http://schemas.microsoft.com/office/drawing/2014/main" id="{B6A9B561-4CCA-92FF-8A55-7B594395215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6225" y="1168437"/>
            <a:ext cx="5303760" cy="3168175"/>
          </a:xfrm>
          <a:prstGeom prst="rect">
            <a:avLst/>
          </a:prstGeom>
          <a:ln w="28575">
            <a:solidFill>
              <a:srgbClr val="F43F5E"/>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297"/>
        <p:cNvGrpSpPr/>
        <p:nvPr/>
      </p:nvGrpSpPr>
      <p:grpSpPr>
        <a:xfrm>
          <a:off x="0" y="0"/>
          <a:ext cx="0" cy="0"/>
          <a:chOff x="0" y="0"/>
          <a:chExt cx="0" cy="0"/>
        </a:xfrm>
      </p:grpSpPr>
      <p:sp>
        <p:nvSpPr>
          <p:cNvPr id="298" name="Google Shape;298;p20"/>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0"/>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0"/>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301" name="Google Shape;301;p20"/>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0"/>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0"/>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dirty="0">
                <a:solidFill>
                  <a:srgbClr val="F8FAFC"/>
                </a:solidFill>
                <a:latin typeface="Play"/>
                <a:ea typeface="Play"/>
                <a:cs typeface="Play"/>
                <a:sym typeface="Play"/>
              </a:rPr>
              <a:t>RL Environment: Training/Evaluation Demos, AI Panther</a:t>
            </a:r>
            <a:endParaRPr sz="2000" b="0" i="0" u="none" strike="noStrike" cap="none" dirty="0">
              <a:solidFill>
                <a:srgbClr val="000000"/>
              </a:solidFill>
              <a:latin typeface="Arial"/>
              <a:ea typeface="Arial"/>
              <a:cs typeface="Arial"/>
              <a:sym typeface="Arial"/>
            </a:endParaRPr>
          </a:p>
        </p:txBody>
      </p:sp>
      <p:cxnSp>
        <p:nvCxnSpPr>
          <p:cNvPr id="304" name="Google Shape;304;p20"/>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305" name="Google Shape;305;p20"/>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306" name="Google Shape;306;p20"/>
          <p:cNvSpPr/>
          <p:nvPr/>
        </p:nvSpPr>
        <p:spPr>
          <a:xfrm>
            <a:off x="5713425" y="1214750"/>
            <a:ext cx="342900" cy="3082500"/>
          </a:xfrm>
          <a:prstGeom prst="rightBrace">
            <a:avLst>
              <a:gd name="adj1" fmla="val 50000"/>
              <a:gd name="adj2" fmla="val 50000"/>
            </a:avLst>
          </a:prstGeom>
          <a:no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7" name="Google Shape;307;p20"/>
          <p:cNvSpPr txBox="1"/>
          <p:nvPr/>
        </p:nvSpPr>
        <p:spPr>
          <a:xfrm>
            <a:off x="6230275" y="2232638"/>
            <a:ext cx="23322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b="1">
                <a:solidFill>
                  <a:schemeClr val="lt1"/>
                </a:solidFill>
              </a:rPr>
              <a:t>AI Panther: </a:t>
            </a:r>
            <a:endParaRPr>
              <a:solidFill>
                <a:schemeClr val="lt1"/>
              </a:solidFill>
            </a:endParaRPr>
          </a:p>
          <a:p>
            <a:pPr marL="0" lvl="0" indent="0" algn="l" rtl="0">
              <a:spcBef>
                <a:spcPts val="0"/>
              </a:spcBef>
              <a:spcAft>
                <a:spcPts val="0"/>
              </a:spcAft>
              <a:buNone/>
            </a:pPr>
            <a:r>
              <a:rPr lang="en-US">
                <a:solidFill>
                  <a:schemeClr val="lt1"/>
                </a:solidFill>
              </a:rPr>
              <a:t>use SLURM scripts to submit jobs. Same output as local machine.</a:t>
            </a:r>
            <a:endParaRPr>
              <a:solidFill>
                <a:schemeClr val="lt1"/>
              </a:solidFill>
            </a:endParaRPr>
          </a:p>
        </p:txBody>
      </p:sp>
      <p:pic>
        <p:nvPicPr>
          <p:cNvPr id="4" name="AI_Panther_Train (1).mov">
            <a:hlinkClick r:id="" action="ppaction://media"/>
            <a:extLst>
              <a:ext uri="{FF2B5EF4-FFF2-40B4-BE49-F238E27FC236}">
                <a16:creationId xmlns:a16="http://schemas.microsoft.com/office/drawing/2014/main" id="{B6F50148-D586-70A9-85B7-F3447862476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0906" y="1214749"/>
            <a:ext cx="5160332" cy="3082499"/>
          </a:xfrm>
          <a:prstGeom prst="rect">
            <a:avLst/>
          </a:prstGeom>
          <a:ln w="28575">
            <a:solidFill>
              <a:srgbClr val="F43F5E"/>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313"/>
        <p:cNvGrpSpPr/>
        <p:nvPr/>
      </p:nvGrpSpPr>
      <p:grpSpPr>
        <a:xfrm>
          <a:off x="0" y="0"/>
          <a:ext cx="0" cy="0"/>
          <a:chOff x="0" y="0"/>
          <a:chExt cx="0" cy="0"/>
        </a:xfrm>
      </p:grpSpPr>
      <p:sp>
        <p:nvSpPr>
          <p:cNvPr id="314" name="Google Shape;314;p21"/>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1"/>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1"/>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317" name="Google Shape;317;p21"/>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1"/>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1"/>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RL Environment: Example Training Loop</a:t>
            </a:r>
            <a:endParaRPr sz="2000" b="0" i="0" u="none" strike="noStrike" cap="none">
              <a:solidFill>
                <a:srgbClr val="000000"/>
              </a:solidFill>
              <a:latin typeface="Arial"/>
              <a:ea typeface="Arial"/>
              <a:cs typeface="Arial"/>
              <a:sym typeface="Arial"/>
            </a:endParaRPr>
          </a:p>
        </p:txBody>
      </p:sp>
      <p:cxnSp>
        <p:nvCxnSpPr>
          <p:cNvPr id="320" name="Google Shape;320;p21"/>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321" name="Google Shape;321;p21"/>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sp>
        <p:nvSpPr>
          <p:cNvPr id="322" name="Google Shape;322;p21"/>
          <p:cNvSpPr/>
          <p:nvPr/>
        </p:nvSpPr>
        <p:spPr>
          <a:xfrm>
            <a:off x="758700" y="1767350"/>
            <a:ext cx="7623600" cy="1977300"/>
          </a:xfrm>
          <a:prstGeom prst="roundRect">
            <a:avLst>
              <a:gd name="adj" fmla="val 7158"/>
            </a:avLst>
          </a:prstGeom>
          <a:solidFill>
            <a:srgbClr val="B6D7A8"/>
          </a:solidFill>
          <a:ln w="2857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3" name="Google Shape;323;p21"/>
          <p:cNvSpPr/>
          <p:nvPr/>
        </p:nvSpPr>
        <p:spPr>
          <a:xfrm>
            <a:off x="989900" y="2152250"/>
            <a:ext cx="1586100" cy="703200"/>
          </a:xfrm>
          <a:prstGeom prst="roundRect">
            <a:avLst>
              <a:gd name="adj" fmla="val 16667"/>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PPO Policy</a:t>
            </a:r>
            <a:endParaRPr sz="1300" b="1">
              <a:solidFill>
                <a:schemeClr val="lt1"/>
              </a:solidFill>
            </a:endParaRPr>
          </a:p>
          <a:p>
            <a:pPr marL="0" lvl="0" indent="0" algn="ctr" rtl="0">
              <a:spcBef>
                <a:spcPts val="0"/>
              </a:spcBef>
              <a:spcAft>
                <a:spcPts val="0"/>
              </a:spcAft>
              <a:buNone/>
            </a:pPr>
            <a:r>
              <a:rPr lang="en-US" sz="1100">
                <a:solidFill>
                  <a:schemeClr val="lt1"/>
                </a:solidFill>
              </a:rPr>
              <a:t>picks an action</a:t>
            </a:r>
            <a:endParaRPr sz="1100">
              <a:solidFill>
                <a:schemeClr val="lt1"/>
              </a:solidFill>
            </a:endParaRPr>
          </a:p>
        </p:txBody>
      </p:sp>
      <p:sp>
        <p:nvSpPr>
          <p:cNvPr id="324" name="Google Shape;324;p21"/>
          <p:cNvSpPr/>
          <p:nvPr/>
        </p:nvSpPr>
        <p:spPr>
          <a:xfrm>
            <a:off x="3187950" y="2152250"/>
            <a:ext cx="2765100" cy="703200"/>
          </a:xfrm>
          <a:prstGeom prst="roundRect">
            <a:avLst>
              <a:gd name="adj" fmla="val 16667"/>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RobotSumoEnv</a:t>
            </a:r>
            <a:endParaRPr sz="1300" b="1">
              <a:solidFill>
                <a:schemeClr val="lt1"/>
              </a:solidFill>
            </a:endParaRPr>
          </a:p>
          <a:p>
            <a:pPr marL="0" lvl="0" indent="0" algn="ctr" rtl="0">
              <a:spcBef>
                <a:spcPts val="0"/>
              </a:spcBef>
              <a:spcAft>
                <a:spcPts val="0"/>
              </a:spcAft>
              <a:buNone/>
            </a:pPr>
            <a:r>
              <a:rPr lang="en-US" sz="1100">
                <a:solidFill>
                  <a:schemeClr val="lt1"/>
                </a:solidFill>
              </a:rPr>
              <a:t>step(), reset() functions</a:t>
            </a:r>
            <a:endParaRPr sz="1100">
              <a:solidFill>
                <a:schemeClr val="lt1"/>
              </a:solidFill>
            </a:endParaRPr>
          </a:p>
        </p:txBody>
      </p:sp>
      <p:sp>
        <p:nvSpPr>
          <p:cNvPr id="325" name="Google Shape;325;p21"/>
          <p:cNvSpPr/>
          <p:nvPr/>
        </p:nvSpPr>
        <p:spPr>
          <a:xfrm>
            <a:off x="6565000" y="2152250"/>
            <a:ext cx="1586100" cy="703200"/>
          </a:xfrm>
          <a:prstGeom prst="roundRect">
            <a:avLst>
              <a:gd name="adj" fmla="val 16667"/>
            </a:avLst>
          </a:prstGeom>
          <a:solidFill>
            <a:schemeClr val="accent2"/>
          </a:solidFill>
          <a:ln w="28575" cap="flat" cmpd="sng">
            <a:solidFill>
              <a:srgbClr val="F6B26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b="1">
                <a:solidFill>
                  <a:schemeClr val="lt1"/>
                </a:solidFill>
              </a:rPr>
              <a:t>Simulation</a:t>
            </a:r>
            <a:endParaRPr sz="1300" b="1">
              <a:solidFill>
                <a:schemeClr val="lt1"/>
              </a:solidFill>
            </a:endParaRPr>
          </a:p>
          <a:p>
            <a:pPr marL="0" lvl="0" indent="0" algn="ctr" rtl="0">
              <a:spcBef>
                <a:spcPts val="0"/>
              </a:spcBef>
              <a:spcAft>
                <a:spcPts val="0"/>
              </a:spcAft>
              <a:buNone/>
            </a:pPr>
            <a:r>
              <a:rPr lang="en-US" sz="1100">
                <a:solidFill>
                  <a:schemeClr val="lt1"/>
                </a:solidFill>
              </a:rPr>
              <a:t>placeholder data for now</a:t>
            </a:r>
            <a:endParaRPr sz="1100">
              <a:solidFill>
                <a:schemeClr val="lt1"/>
              </a:solidFill>
            </a:endParaRPr>
          </a:p>
        </p:txBody>
      </p:sp>
      <p:sp>
        <p:nvSpPr>
          <p:cNvPr id="326" name="Google Shape;326;p21"/>
          <p:cNvSpPr txBox="1"/>
          <p:nvPr/>
        </p:nvSpPr>
        <p:spPr>
          <a:xfrm>
            <a:off x="0" y="1767350"/>
            <a:ext cx="3000000" cy="384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300" b="1">
                <a:solidFill>
                  <a:schemeClr val="dk1"/>
                </a:solidFill>
              </a:rPr>
              <a:t>Training Script:</a:t>
            </a:r>
            <a:endParaRPr sz="1300" b="1">
              <a:solidFill>
                <a:schemeClr val="dk1"/>
              </a:solidFill>
            </a:endParaRPr>
          </a:p>
        </p:txBody>
      </p:sp>
      <p:cxnSp>
        <p:nvCxnSpPr>
          <p:cNvPr id="327" name="Google Shape;327;p21"/>
          <p:cNvCxnSpPr>
            <a:stCxn id="323" idx="3"/>
            <a:endCxn id="324" idx="1"/>
          </p:cNvCxnSpPr>
          <p:nvPr/>
        </p:nvCxnSpPr>
        <p:spPr>
          <a:xfrm>
            <a:off x="2576000" y="2503850"/>
            <a:ext cx="612000" cy="0"/>
          </a:xfrm>
          <a:prstGeom prst="straightConnector1">
            <a:avLst/>
          </a:prstGeom>
          <a:noFill/>
          <a:ln w="28575" cap="flat" cmpd="sng">
            <a:solidFill>
              <a:schemeClr val="dk1"/>
            </a:solidFill>
            <a:prstDash val="solid"/>
            <a:round/>
            <a:headEnd type="none" w="med" len="med"/>
            <a:tailEnd type="stealth" w="med" len="med"/>
          </a:ln>
        </p:spPr>
      </p:cxnSp>
      <p:cxnSp>
        <p:nvCxnSpPr>
          <p:cNvPr id="328" name="Google Shape;328;p21"/>
          <p:cNvCxnSpPr>
            <a:stCxn id="324" idx="3"/>
            <a:endCxn id="325" idx="1"/>
          </p:cNvCxnSpPr>
          <p:nvPr/>
        </p:nvCxnSpPr>
        <p:spPr>
          <a:xfrm>
            <a:off x="5953050" y="2503850"/>
            <a:ext cx="612000" cy="0"/>
          </a:xfrm>
          <a:prstGeom prst="straightConnector1">
            <a:avLst/>
          </a:prstGeom>
          <a:noFill/>
          <a:ln w="28575" cap="flat" cmpd="sng">
            <a:solidFill>
              <a:schemeClr val="dk1"/>
            </a:solidFill>
            <a:prstDash val="solid"/>
            <a:round/>
            <a:headEnd type="none" w="med" len="med"/>
            <a:tailEnd type="stealth" w="med" len="med"/>
          </a:ln>
        </p:spPr>
      </p:cxnSp>
      <p:sp>
        <p:nvSpPr>
          <p:cNvPr id="329" name="Google Shape;329;p21"/>
          <p:cNvSpPr/>
          <p:nvPr/>
        </p:nvSpPr>
        <p:spPr>
          <a:xfrm>
            <a:off x="2891100" y="3148175"/>
            <a:ext cx="3361800" cy="356700"/>
          </a:xfrm>
          <a:prstGeom prst="rect">
            <a:avLst/>
          </a:prstGeom>
          <a:solidFill>
            <a:schemeClr val="dk2"/>
          </a:solidFill>
          <a:ln w="28575" cap="flat" cmpd="sng">
            <a:solidFill>
              <a:srgbClr val="3B82F6"/>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200">
                <a:solidFill>
                  <a:schemeClr val="lt1"/>
                </a:solidFill>
              </a:rPr>
              <a:t>Observation, reward, terminated, truncated </a:t>
            </a:r>
            <a:endParaRPr sz="1200">
              <a:solidFill>
                <a:schemeClr val="lt1"/>
              </a:solidFill>
            </a:endParaRPr>
          </a:p>
        </p:txBody>
      </p:sp>
      <p:cxnSp>
        <p:nvCxnSpPr>
          <p:cNvPr id="330" name="Google Shape;330;p21"/>
          <p:cNvCxnSpPr>
            <a:stCxn id="329" idx="1"/>
            <a:endCxn id="323" idx="2"/>
          </p:cNvCxnSpPr>
          <p:nvPr/>
        </p:nvCxnSpPr>
        <p:spPr>
          <a:xfrm rot="10800000">
            <a:off x="1782900" y="2855525"/>
            <a:ext cx="1108200" cy="471000"/>
          </a:xfrm>
          <a:prstGeom prst="bentConnector2">
            <a:avLst/>
          </a:prstGeom>
          <a:noFill/>
          <a:ln w="28575" cap="flat" cmpd="sng">
            <a:solidFill>
              <a:schemeClr val="dk2"/>
            </a:solidFill>
            <a:prstDash val="solid"/>
            <a:round/>
            <a:headEnd type="none" w="med" len="med"/>
            <a:tailEnd type="stealth" w="med" len="med"/>
          </a:ln>
        </p:spPr>
      </p:cxnSp>
      <p:cxnSp>
        <p:nvCxnSpPr>
          <p:cNvPr id="331" name="Google Shape;331;p21"/>
          <p:cNvCxnSpPr>
            <a:stCxn id="329" idx="3"/>
            <a:endCxn id="325" idx="2"/>
          </p:cNvCxnSpPr>
          <p:nvPr/>
        </p:nvCxnSpPr>
        <p:spPr>
          <a:xfrm rot="10800000" flipH="1">
            <a:off x="6252900" y="2855525"/>
            <a:ext cx="1105200" cy="471000"/>
          </a:xfrm>
          <a:prstGeom prst="bentConnector2">
            <a:avLst/>
          </a:prstGeom>
          <a:noFill/>
          <a:ln w="28575" cap="flat" cmpd="sng">
            <a:solidFill>
              <a:schemeClr val="dk2"/>
            </a:solidFill>
            <a:prstDash val="solid"/>
            <a:round/>
            <a:headEnd type="none" w="med" len="med"/>
            <a:tailEnd type="none" w="med" len="med"/>
          </a:ln>
        </p:spPr>
      </p:cxnSp>
      <p:sp>
        <p:nvSpPr>
          <p:cNvPr id="332" name="Google Shape;332;p21"/>
          <p:cNvSpPr/>
          <p:nvPr/>
        </p:nvSpPr>
        <p:spPr>
          <a:xfrm>
            <a:off x="1672700" y="1023925"/>
            <a:ext cx="1515300" cy="475200"/>
          </a:xfrm>
          <a:prstGeom prst="roundRect">
            <a:avLst>
              <a:gd name="adj" fmla="val 16667"/>
            </a:avLst>
          </a:prstGeom>
          <a:solidFill>
            <a:schemeClr val="dk2"/>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Local Machine</a:t>
            </a:r>
            <a:endParaRPr b="1">
              <a:solidFill>
                <a:schemeClr val="lt1"/>
              </a:solidFill>
            </a:endParaRPr>
          </a:p>
        </p:txBody>
      </p:sp>
      <p:sp>
        <p:nvSpPr>
          <p:cNvPr id="333" name="Google Shape;333;p21"/>
          <p:cNvSpPr/>
          <p:nvPr/>
        </p:nvSpPr>
        <p:spPr>
          <a:xfrm>
            <a:off x="5842800" y="1023925"/>
            <a:ext cx="1515300" cy="475200"/>
          </a:xfrm>
          <a:prstGeom prst="roundRect">
            <a:avLst>
              <a:gd name="adj" fmla="val 16667"/>
            </a:avLst>
          </a:prstGeom>
          <a:solidFill>
            <a:schemeClr val="dk2"/>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AI Panther</a:t>
            </a:r>
            <a:endParaRPr b="1">
              <a:solidFill>
                <a:schemeClr val="lt1"/>
              </a:solidFill>
            </a:endParaRPr>
          </a:p>
        </p:txBody>
      </p:sp>
      <p:sp>
        <p:nvSpPr>
          <p:cNvPr id="334" name="Google Shape;334;p21"/>
          <p:cNvSpPr/>
          <p:nvPr/>
        </p:nvSpPr>
        <p:spPr>
          <a:xfrm>
            <a:off x="1782900" y="4273113"/>
            <a:ext cx="1515300" cy="475200"/>
          </a:xfrm>
          <a:prstGeom prst="roundRect">
            <a:avLst>
              <a:gd name="adj" fmla="val 16667"/>
            </a:avLst>
          </a:prstGeom>
          <a:solidFill>
            <a:schemeClr val="dk2"/>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Trained Model</a:t>
            </a:r>
            <a:endParaRPr b="1">
              <a:solidFill>
                <a:schemeClr val="lt1"/>
              </a:solidFill>
            </a:endParaRPr>
          </a:p>
        </p:txBody>
      </p:sp>
      <p:sp>
        <p:nvSpPr>
          <p:cNvPr id="335" name="Google Shape;335;p21"/>
          <p:cNvSpPr/>
          <p:nvPr/>
        </p:nvSpPr>
        <p:spPr>
          <a:xfrm>
            <a:off x="5860800" y="4273113"/>
            <a:ext cx="1515300" cy="475200"/>
          </a:xfrm>
          <a:prstGeom prst="roundRect">
            <a:avLst>
              <a:gd name="adj" fmla="val 16667"/>
            </a:avLst>
          </a:prstGeom>
          <a:solidFill>
            <a:schemeClr val="dk2"/>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Checkpoints</a:t>
            </a:r>
            <a:endParaRPr b="1">
              <a:solidFill>
                <a:schemeClr val="lt1"/>
              </a:solidFill>
            </a:endParaRPr>
          </a:p>
        </p:txBody>
      </p:sp>
      <p:sp>
        <p:nvSpPr>
          <p:cNvPr id="336" name="Google Shape;336;p21"/>
          <p:cNvSpPr/>
          <p:nvPr/>
        </p:nvSpPr>
        <p:spPr>
          <a:xfrm>
            <a:off x="3821850" y="4273113"/>
            <a:ext cx="1515300" cy="475200"/>
          </a:xfrm>
          <a:prstGeom prst="roundRect">
            <a:avLst>
              <a:gd name="adj" fmla="val 16667"/>
            </a:avLst>
          </a:prstGeom>
          <a:solidFill>
            <a:schemeClr val="dk2"/>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b="1">
                <a:solidFill>
                  <a:schemeClr val="lt1"/>
                </a:solidFill>
              </a:rPr>
              <a:t>Logs</a:t>
            </a:r>
            <a:endParaRPr b="1">
              <a:solidFill>
                <a:schemeClr val="lt1"/>
              </a:solidFill>
            </a:endParaRPr>
          </a:p>
        </p:txBody>
      </p:sp>
      <p:cxnSp>
        <p:nvCxnSpPr>
          <p:cNvPr id="337" name="Google Shape;337;p21"/>
          <p:cNvCxnSpPr>
            <a:stCxn id="322" idx="2"/>
            <a:endCxn id="334" idx="0"/>
          </p:cNvCxnSpPr>
          <p:nvPr/>
        </p:nvCxnSpPr>
        <p:spPr>
          <a:xfrm rot="5400000">
            <a:off x="3291150" y="2993900"/>
            <a:ext cx="528600" cy="2030100"/>
          </a:xfrm>
          <a:prstGeom prst="bentConnector3">
            <a:avLst>
              <a:gd name="adj1" fmla="val 49987"/>
            </a:avLst>
          </a:prstGeom>
          <a:noFill/>
          <a:ln w="28575" cap="flat" cmpd="sng">
            <a:solidFill>
              <a:srgbClr val="3B82F6"/>
            </a:solidFill>
            <a:prstDash val="solid"/>
            <a:round/>
            <a:headEnd type="none" w="med" len="med"/>
            <a:tailEnd type="oval" w="med" len="med"/>
          </a:ln>
        </p:spPr>
      </p:cxnSp>
      <p:cxnSp>
        <p:nvCxnSpPr>
          <p:cNvPr id="338" name="Google Shape;338;p21"/>
          <p:cNvCxnSpPr>
            <a:stCxn id="322" idx="2"/>
            <a:endCxn id="335" idx="0"/>
          </p:cNvCxnSpPr>
          <p:nvPr/>
        </p:nvCxnSpPr>
        <p:spPr>
          <a:xfrm rot="-5400000" flipH="1">
            <a:off x="5330250" y="2984900"/>
            <a:ext cx="528600" cy="2048100"/>
          </a:xfrm>
          <a:prstGeom prst="bentConnector3">
            <a:avLst>
              <a:gd name="adj1" fmla="val 49987"/>
            </a:avLst>
          </a:prstGeom>
          <a:noFill/>
          <a:ln w="28575" cap="flat" cmpd="sng">
            <a:solidFill>
              <a:srgbClr val="3B82F6"/>
            </a:solidFill>
            <a:prstDash val="solid"/>
            <a:round/>
            <a:headEnd type="none" w="med" len="med"/>
            <a:tailEnd type="oval" w="med" len="med"/>
          </a:ln>
        </p:spPr>
      </p:cxnSp>
      <p:cxnSp>
        <p:nvCxnSpPr>
          <p:cNvPr id="339" name="Google Shape;339;p21"/>
          <p:cNvCxnSpPr>
            <a:stCxn id="322" idx="2"/>
            <a:endCxn id="336" idx="0"/>
          </p:cNvCxnSpPr>
          <p:nvPr/>
        </p:nvCxnSpPr>
        <p:spPr>
          <a:xfrm>
            <a:off x="4570500" y="3744650"/>
            <a:ext cx="9000" cy="528600"/>
          </a:xfrm>
          <a:prstGeom prst="straightConnector1">
            <a:avLst/>
          </a:prstGeom>
          <a:noFill/>
          <a:ln w="28575" cap="flat" cmpd="sng">
            <a:solidFill>
              <a:srgbClr val="3B82F6"/>
            </a:solidFill>
            <a:prstDash val="solid"/>
            <a:round/>
            <a:headEnd type="none" w="med" len="med"/>
            <a:tailEnd type="oval" w="med" len="med"/>
          </a:ln>
        </p:spPr>
      </p:cxnSp>
      <p:cxnSp>
        <p:nvCxnSpPr>
          <p:cNvPr id="340" name="Google Shape;340;p21"/>
          <p:cNvCxnSpPr>
            <a:stCxn id="332" idx="3"/>
            <a:endCxn id="322" idx="0"/>
          </p:cNvCxnSpPr>
          <p:nvPr/>
        </p:nvCxnSpPr>
        <p:spPr>
          <a:xfrm>
            <a:off x="3188000" y="1261525"/>
            <a:ext cx="1382400" cy="505800"/>
          </a:xfrm>
          <a:prstGeom prst="bentConnector2">
            <a:avLst/>
          </a:prstGeom>
          <a:noFill/>
          <a:ln w="28575" cap="flat" cmpd="sng">
            <a:solidFill>
              <a:srgbClr val="3B82F6"/>
            </a:solidFill>
            <a:prstDash val="solid"/>
            <a:round/>
            <a:headEnd type="none" w="med" len="med"/>
            <a:tailEnd type="oval" w="med" len="med"/>
          </a:ln>
        </p:spPr>
      </p:cxnSp>
      <p:cxnSp>
        <p:nvCxnSpPr>
          <p:cNvPr id="341" name="Google Shape;341;p21"/>
          <p:cNvCxnSpPr>
            <a:stCxn id="333" idx="1"/>
            <a:endCxn id="332" idx="3"/>
          </p:cNvCxnSpPr>
          <p:nvPr/>
        </p:nvCxnSpPr>
        <p:spPr>
          <a:xfrm rot="10800000">
            <a:off x="3188100" y="1261525"/>
            <a:ext cx="2654700" cy="0"/>
          </a:xfrm>
          <a:prstGeom prst="straightConnector1">
            <a:avLst/>
          </a:prstGeom>
          <a:noFill/>
          <a:ln w="28575" cap="flat" cmpd="sng">
            <a:solidFill>
              <a:srgbClr val="3B82F6"/>
            </a:solidFill>
            <a:prstDash val="solid"/>
            <a:round/>
            <a:headEnd type="none" w="med" len="med"/>
            <a:tailEnd type="none"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346"/>
        <p:cNvGrpSpPr/>
        <p:nvPr/>
      </p:nvGrpSpPr>
      <p:grpSpPr>
        <a:xfrm>
          <a:off x="0" y="0"/>
          <a:ext cx="0" cy="0"/>
          <a:chOff x="0" y="0"/>
          <a:chExt cx="0" cy="0"/>
        </a:xfrm>
      </p:grpSpPr>
      <p:sp>
        <p:nvSpPr>
          <p:cNvPr id="347" name="Google Shape;347;p22"/>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2"/>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9" name="Google Shape;349;p22"/>
          <p:cNvPicPr preferRelativeResize="0"/>
          <p:nvPr/>
        </p:nvPicPr>
        <p:blipFill rotWithShape="1">
          <a:blip r:embed="rId3">
            <a:alphaModFix/>
          </a:blip>
          <a:srcRect/>
          <a:stretch/>
        </p:blipFill>
        <p:spPr>
          <a:xfrm>
            <a:off x="4016263" y="886300"/>
            <a:ext cx="1111475" cy="1111475"/>
          </a:xfrm>
          <a:prstGeom prst="rect">
            <a:avLst/>
          </a:prstGeom>
          <a:noFill/>
          <a:ln>
            <a:noFill/>
          </a:ln>
        </p:spPr>
      </p:pic>
      <p:sp>
        <p:nvSpPr>
          <p:cNvPr id="350" name="Google Shape;350;p22"/>
          <p:cNvSpPr/>
          <p:nvPr/>
        </p:nvSpPr>
        <p:spPr>
          <a:xfrm>
            <a:off x="1695463" y="2219325"/>
            <a:ext cx="5753100" cy="9525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F8FAFC"/>
              </a:buClr>
              <a:buSzPts val="4650"/>
              <a:buFont typeface="Arial"/>
              <a:buNone/>
            </a:pPr>
            <a:r>
              <a:rPr lang="en-US" sz="2500" b="1">
                <a:solidFill>
                  <a:srgbClr val="F8FAFC"/>
                </a:solidFill>
              </a:rPr>
              <a:t>Milestone 3 Tasks</a:t>
            </a:r>
            <a:endParaRPr sz="2500" b="1">
              <a:solidFill>
                <a:srgbClr val="F8FAFC"/>
              </a:solidFill>
            </a:endParaRPr>
          </a:p>
        </p:txBody>
      </p:sp>
      <p:sp>
        <p:nvSpPr>
          <p:cNvPr id="351" name="Google Shape;351;p22"/>
          <p:cNvSpPr/>
          <p:nvPr/>
        </p:nvSpPr>
        <p:spPr>
          <a:xfrm>
            <a:off x="3457575" y="3171825"/>
            <a:ext cx="1000200" cy="381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2"/>
          <p:cNvSpPr/>
          <p:nvPr/>
        </p:nvSpPr>
        <p:spPr>
          <a:xfrm>
            <a:off x="4457700" y="3171825"/>
            <a:ext cx="1238400" cy="381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2"/>
          <p:cNvSpPr/>
          <p:nvPr/>
        </p:nvSpPr>
        <p:spPr>
          <a:xfrm>
            <a:off x="112750" y="116925"/>
            <a:ext cx="561300" cy="525300"/>
          </a:xfrm>
          <a:prstGeom prst="ellipse">
            <a:avLst/>
          </a:prstGeom>
          <a:solidFill>
            <a:srgbClr val="F43F5E"/>
          </a:solidFill>
          <a:ln w="28575" cap="flat" cmpd="sng">
            <a:solidFill>
              <a:srgbClr val="CC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900" b="1"/>
              <a:t>3</a:t>
            </a:r>
            <a:endParaRPr sz="19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358"/>
        <p:cNvGrpSpPr/>
        <p:nvPr/>
      </p:nvGrpSpPr>
      <p:grpSpPr>
        <a:xfrm>
          <a:off x="0" y="0"/>
          <a:ext cx="0" cy="0"/>
          <a:chOff x="0" y="0"/>
          <a:chExt cx="0" cy="0"/>
        </a:xfrm>
      </p:grpSpPr>
      <p:sp>
        <p:nvSpPr>
          <p:cNvPr id="359" name="Google Shape;359;p23"/>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3"/>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3"/>
          <p:cNvSpPr/>
          <p:nvPr/>
        </p:nvSpPr>
        <p:spPr>
          <a:xfrm>
            <a:off x="276225" y="4867275"/>
            <a:ext cx="2095500" cy="1524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748294"/>
              </a:buClr>
              <a:buSzPts val="750"/>
              <a:buFont typeface="Arial"/>
              <a:buNone/>
            </a:pPr>
            <a:endParaRPr/>
          </a:p>
        </p:txBody>
      </p:sp>
      <p:sp>
        <p:nvSpPr>
          <p:cNvPr id="362" name="Google Shape;362;p23"/>
          <p:cNvSpPr/>
          <p:nvPr/>
        </p:nvSpPr>
        <p:spPr>
          <a:xfrm>
            <a:off x="0" y="5029200"/>
            <a:ext cx="228600" cy="1143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3"/>
          <p:cNvSpPr/>
          <p:nvPr/>
        </p:nvSpPr>
        <p:spPr>
          <a:xfrm>
            <a:off x="8915400" y="5029200"/>
            <a:ext cx="228600" cy="1143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3"/>
          <p:cNvSpPr/>
          <p:nvPr/>
        </p:nvSpPr>
        <p:spPr>
          <a:xfrm>
            <a:off x="612900" y="1105775"/>
            <a:ext cx="3667200" cy="3240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F43F5E"/>
              </a:buClr>
              <a:buSzPts val="1725"/>
              <a:buFont typeface="Arial"/>
              <a:buNone/>
            </a:pPr>
            <a:endParaRPr sz="1725" b="1">
              <a:solidFill>
                <a:srgbClr val="F43F5E"/>
              </a:solidFill>
            </a:endParaRPr>
          </a:p>
        </p:txBody>
      </p:sp>
      <p:sp>
        <p:nvSpPr>
          <p:cNvPr id="365" name="Google Shape;365;p23"/>
          <p:cNvSpPr/>
          <p:nvPr/>
        </p:nvSpPr>
        <p:spPr>
          <a:xfrm>
            <a:off x="4772025" y="4133850"/>
            <a:ext cx="3905400" cy="3621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C6D3E0"/>
              </a:buClr>
              <a:buSzPts val="1125"/>
              <a:buFont typeface="Arial"/>
              <a:buNone/>
            </a:pPr>
            <a:endParaRPr/>
          </a:p>
        </p:txBody>
      </p:sp>
      <p:sp>
        <p:nvSpPr>
          <p:cNvPr id="366" name="Google Shape;366;p23"/>
          <p:cNvSpPr/>
          <p:nvPr/>
        </p:nvSpPr>
        <p:spPr>
          <a:xfrm>
            <a:off x="377190" y="288036"/>
            <a:ext cx="8263800" cy="3567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F8FAFC"/>
              </a:buClr>
              <a:buSzPts val="2000"/>
              <a:buFont typeface="Play"/>
              <a:buNone/>
            </a:pPr>
            <a:r>
              <a:rPr lang="en-US" sz="2000">
                <a:solidFill>
                  <a:srgbClr val="F8FAFC"/>
                </a:solidFill>
                <a:latin typeface="Play"/>
                <a:ea typeface="Play"/>
                <a:cs typeface="Play"/>
                <a:sym typeface="Play"/>
              </a:rPr>
              <a:t>Milestone 3: Overview of Tasks</a:t>
            </a:r>
            <a:endParaRPr sz="2000" b="0" i="0" u="none" strike="noStrike" cap="none">
              <a:solidFill>
                <a:srgbClr val="000000"/>
              </a:solidFill>
              <a:latin typeface="Arial"/>
              <a:ea typeface="Arial"/>
              <a:cs typeface="Arial"/>
              <a:sym typeface="Arial"/>
            </a:endParaRPr>
          </a:p>
        </p:txBody>
      </p:sp>
      <p:cxnSp>
        <p:nvCxnSpPr>
          <p:cNvPr id="367" name="Google Shape;367;p23"/>
          <p:cNvCxnSpPr/>
          <p:nvPr/>
        </p:nvCxnSpPr>
        <p:spPr>
          <a:xfrm>
            <a:off x="390906" y="637794"/>
            <a:ext cx="342900" cy="0"/>
          </a:xfrm>
          <a:prstGeom prst="straightConnector1">
            <a:avLst/>
          </a:prstGeom>
          <a:noFill/>
          <a:ln w="20950" cap="flat" cmpd="sng">
            <a:solidFill>
              <a:srgbClr val="F43F5E"/>
            </a:solidFill>
            <a:prstDash val="solid"/>
            <a:round/>
            <a:headEnd type="none" w="sm" len="sm"/>
            <a:tailEnd type="none" w="sm" len="sm"/>
          </a:ln>
        </p:spPr>
      </p:cxnSp>
      <p:cxnSp>
        <p:nvCxnSpPr>
          <p:cNvPr id="368" name="Google Shape;368;p23"/>
          <p:cNvCxnSpPr/>
          <p:nvPr/>
        </p:nvCxnSpPr>
        <p:spPr>
          <a:xfrm>
            <a:off x="747522" y="637794"/>
            <a:ext cx="534900" cy="0"/>
          </a:xfrm>
          <a:prstGeom prst="straightConnector1">
            <a:avLst/>
          </a:prstGeom>
          <a:noFill/>
          <a:ln w="20950" cap="flat" cmpd="sng">
            <a:solidFill>
              <a:srgbClr val="3B82F6"/>
            </a:solidFill>
            <a:prstDash val="solid"/>
            <a:round/>
            <a:headEnd type="none" w="sm" len="sm"/>
            <a:tailEnd type="none" w="sm" len="sm"/>
          </a:ln>
        </p:spPr>
      </p:cxnSp>
      <p:pic>
        <p:nvPicPr>
          <p:cNvPr id="369" name="Google Shape;369;p23" title="Screenshot 2026-10-25 at 1.50.42 PM.png"/>
          <p:cNvPicPr preferRelativeResize="0"/>
          <p:nvPr/>
        </p:nvPicPr>
        <p:blipFill>
          <a:blip r:embed="rId3">
            <a:alphaModFix/>
          </a:blip>
          <a:stretch>
            <a:fillRect/>
          </a:stretch>
        </p:blipFill>
        <p:spPr>
          <a:xfrm>
            <a:off x="377200" y="1270500"/>
            <a:ext cx="4614224" cy="2970999"/>
          </a:xfrm>
          <a:prstGeom prst="rect">
            <a:avLst/>
          </a:prstGeom>
          <a:noFill/>
          <a:ln w="28575" cap="flat" cmpd="sng">
            <a:solidFill>
              <a:srgbClr val="F43F5E"/>
            </a:solidFill>
            <a:prstDash val="solid"/>
            <a:round/>
            <a:headEnd type="none" w="sm" len="sm"/>
            <a:tailEnd type="none" w="sm" len="sm"/>
          </a:ln>
        </p:spPr>
      </p:pic>
      <p:sp>
        <p:nvSpPr>
          <p:cNvPr id="370" name="Google Shape;370;p23"/>
          <p:cNvSpPr/>
          <p:nvPr/>
        </p:nvSpPr>
        <p:spPr>
          <a:xfrm>
            <a:off x="5200575" y="1270500"/>
            <a:ext cx="534900" cy="2970900"/>
          </a:xfrm>
          <a:prstGeom prst="rightBrace">
            <a:avLst>
              <a:gd name="adj1" fmla="val 50000"/>
              <a:gd name="adj2" fmla="val 50000"/>
            </a:avLst>
          </a:prstGeom>
          <a:no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b="1"/>
          </a:p>
        </p:txBody>
      </p:sp>
      <p:sp>
        <p:nvSpPr>
          <p:cNvPr id="371" name="Google Shape;371;p23"/>
          <p:cNvSpPr txBox="1"/>
          <p:nvPr/>
        </p:nvSpPr>
        <p:spPr>
          <a:xfrm>
            <a:off x="5891225" y="2017200"/>
            <a:ext cx="28272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lt1"/>
                </a:solidFill>
              </a:rPr>
              <a:t>The overall goal for milestone 3 is to deliver a </a:t>
            </a:r>
            <a:r>
              <a:rPr lang="en-US" b="1">
                <a:solidFill>
                  <a:schemeClr val="lt1"/>
                </a:solidFill>
              </a:rPr>
              <a:t>fully-functional MVP</a:t>
            </a:r>
            <a:r>
              <a:rPr lang="en-US">
                <a:solidFill>
                  <a:schemeClr val="lt1"/>
                </a:solidFill>
              </a:rPr>
              <a:t> of the Robot Sumo simulation. At the very least, this should contain a fully-trained agent capable of beating a hardcoded opponent.</a:t>
            </a:r>
            <a:endParaRPr>
              <a:solidFill>
                <a:schemeClr val="lt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151E"/>
        </a:solidFill>
        <a:effectLst/>
      </p:bgPr>
    </p:bg>
    <p:spTree>
      <p:nvGrpSpPr>
        <p:cNvPr id="1" name="Shape 376"/>
        <p:cNvGrpSpPr/>
        <p:nvPr/>
      </p:nvGrpSpPr>
      <p:grpSpPr>
        <a:xfrm>
          <a:off x="0" y="0"/>
          <a:ext cx="0" cy="0"/>
          <a:chOff x="0" y="0"/>
          <a:chExt cx="0" cy="0"/>
        </a:xfrm>
      </p:grpSpPr>
      <p:sp>
        <p:nvSpPr>
          <p:cNvPr id="377" name="Google Shape;377;p24"/>
          <p:cNvSpPr/>
          <p:nvPr/>
        </p:nvSpPr>
        <p:spPr>
          <a:xfrm>
            <a:off x="0" y="0"/>
            <a:ext cx="2476500" cy="192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4"/>
          <p:cNvSpPr/>
          <p:nvPr/>
        </p:nvSpPr>
        <p:spPr>
          <a:xfrm>
            <a:off x="6762750" y="0"/>
            <a:ext cx="2381400" cy="192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4"/>
          <p:cNvSpPr/>
          <p:nvPr/>
        </p:nvSpPr>
        <p:spPr>
          <a:xfrm>
            <a:off x="1695450" y="2133600"/>
            <a:ext cx="5753100" cy="9525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F8FAFC"/>
              </a:buClr>
              <a:buSzPts val="4650"/>
              <a:buFont typeface="Arial"/>
              <a:buNone/>
            </a:pPr>
            <a:r>
              <a:rPr lang="en-US" sz="4650" b="1">
                <a:solidFill>
                  <a:srgbClr val="F8FAFC"/>
                </a:solidFill>
                <a:latin typeface="Arial"/>
                <a:ea typeface="Arial"/>
                <a:cs typeface="Arial"/>
                <a:sym typeface="Arial"/>
              </a:rPr>
              <a:t>Questions?</a:t>
            </a:r>
            <a:endParaRPr/>
          </a:p>
        </p:txBody>
      </p:sp>
      <p:sp>
        <p:nvSpPr>
          <p:cNvPr id="380" name="Google Shape;380;p24"/>
          <p:cNvSpPr/>
          <p:nvPr/>
        </p:nvSpPr>
        <p:spPr>
          <a:xfrm>
            <a:off x="3457575" y="3171825"/>
            <a:ext cx="1000200" cy="38100"/>
          </a:xfrm>
          <a:prstGeom prst="rect">
            <a:avLst/>
          </a:prstGeom>
          <a:solidFill>
            <a:srgbClr val="F43F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4"/>
          <p:cNvSpPr/>
          <p:nvPr/>
        </p:nvSpPr>
        <p:spPr>
          <a:xfrm>
            <a:off x="4457700" y="3171825"/>
            <a:ext cx="1238400" cy="381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2" name="Google Shape;382;p24"/>
          <p:cNvPicPr preferRelativeResize="0"/>
          <p:nvPr/>
        </p:nvPicPr>
        <p:blipFill rotWithShape="1">
          <a:blip r:embed="rId3">
            <a:alphaModFix/>
          </a:blip>
          <a:srcRect/>
          <a:stretch/>
        </p:blipFill>
        <p:spPr>
          <a:xfrm>
            <a:off x="4016263" y="886300"/>
            <a:ext cx="1111475" cy="1111475"/>
          </a:xfrm>
          <a:prstGeom prst="rect">
            <a:avLst/>
          </a:prstGeom>
          <a:noFill/>
          <a:ln>
            <a:noFill/>
          </a:ln>
        </p:spPr>
      </p:pic>
      <p:sp>
        <p:nvSpPr>
          <p:cNvPr id="383" name="Google Shape;383;p24"/>
          <p:cNvSpPr/>
          <p:nvPr/>
        </p:nvSpPr>
        <p:spPr>
          <a:xfrm>
            <a:off x="112750" y="116925"/>
            <a:ext cx="561300" cy="525300"/>
          </a:xfrm>
          <a:prstGeom prst="ellipse">
            <a:avLst/>
          </a:prstGeom>
          <a:solidFill>
            <a:srgbClr val="6D9EEB"/>
          </a:solidFill>
          <a:ln w="28575" cap="flat" cmpd="sng">
            <a:solidFill>
              <a:srgbClr val="3B82F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900" b="1"/>
              <a:t>4</a:t>
            </a:r>
            <a:endParaRPr sz="1900" b="1"/>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TotalTime>
  <Words>1140</Words>
  <Application>Microsoft Macintosh PowerPoint</Application>
  <PresentationFormat>On-screen Show (16:9)</PresentationFormat>
  <Paragraphs>162</Paragraphs>
  <Slides>21</Slides>
  <Notes>21</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Play</vt:lpstr>
      <vt:lpstr>Courier New</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Avy Wade</cp:lastModifiedBy>
  <cp:revision>3</cp:revision>
  <dcterms:modified xsi:type="dcterms:W3CDTF">2026-10-26T18:02:42Z</dcterms:modified>
  <cp:category/>
</cp:coreProperties>
</file>